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8" r:id="rId2"/>
    <p:sldId id="317" r:id="rId3"/>
    <p:sldId id="318" r:id="rId4"/>
    <p:sldId id="316" r:id="rId5"/>
    <p:sldId id="30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73" r:id="rId20"/>
    <p:sldId id="274" r:id="rId21"/>
    <p:sldId id="275" r:id="rId22"/>
    <p:sldId id="276" r:id="rId23"/>
    <p:sldId id="278" r:id="rId24"/>
    <p:sldId id="280" r:id="rId25"/>
    <p:sldId id="277" r:id="rId26"/>
    <p:sldId id="281" r:id="rId27"/>
    <p:sldId id="282" r:id="rId28"/>
    <p:sldId id="283" r:id="rId29"/>
    <p:sldId id="284" r:id="rId30"/>
    <p:sldId id="292" r:id="rId31"/>
    <p:sldId id="287" r:id="rId32"/>
    <p:sldId id="288" r:id="rId33"/>
    <p:sldId id="289" r:id="rId34"/>
    <p:sldId id="291" r:id="rId35"/>
    <p:sldId id="290" r:id="rId36"/>
    <p:sldId id="293" r:id="rId37"/>
    <p:sldId id="294" r:id="rId38"/>
    <p:sldId id="296" r:id="rId39"/>
    <p:sldId id="297" r:id="rId40"/>
    <p:sldId id="298" r:id="rId41"/>
    <p:sldId id="299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02" r:id="rId53"/>
    <p:sldId id="313" r:id="rId54"/>
    <p:sldId id="312" r:id="rId55"/>
    <p:sldId id="314" r:id="rId56"/>
    <p:sldId id="315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63" d="100"/>
          <a:sy n="63" d="100"/>
        </p:scale>
        <p:origin x="8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08131-4AD8-4B0A-BFA9-C486C5E66AA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0A251-0CD6-423B-8831-D790576E2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9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C02F3-66D3-4910-B287-B4646D60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2EC59A-2A6C-4797-9FCB-54D32A398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1F6D1A-C2C9-4597-9A43-E925AA9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034F6-A565-4A11-9FC6-997E4D78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03CD83-7652-4C0C-B95C-415C6E51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16C1D-E2A0-4F95-9535-9C39AAAB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CC51B1-7348-4D83-AE7C-AAE12F09C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2BCE9-2D77-4F55-A609-C3291EEBE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707A9B-6A36-4667-8FC9-759CEA35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679A7F-0160-4F08-8F17-6D28B586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66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371624-5D3F-45B8-9269-7F3976646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23A8F9-CA19-42D9-AC4D-FDDE1B44D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1B3ECF-7DDE-4EA1-8E4E-D140DE282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465158-BE2F-4392-A420-9E7E4BE6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7D711-ADE0-44AB-8359-D1357BD0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874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92C6915-DA43-48ED-BE02-1F8F47C3948C}"/>
              </a:ext>
            </a:extLst>
          </p:cNvPr>
          <p:cNvSpPr/>
          <p:nvPr userDrawn="1"/>
        </p:nvSpPr>
        <p:spPr>
          <a:xfrm>
            <a:off x="0" y="0"/>
            <a:ext cx="12192000" cy="825226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A08388-FA34-4545-901E-BE0CE2131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6D95CA41-F8D6-456B-9010-9B8F1DB0D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3" y="182999"/>
            <a:ext cx="6997670" cy="45922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0DF3632-9585-4585-8A02-2723D7A6C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" y="981075"/>
            <a:ext cx="6191250" cy="457200"/>
          </a:xfrm>
        </p:spPr>
        <p:txBody>
          <a:bodyPr/>
          <a:lstStyle>
            <a:lvl1pPr>
              <a:defRPr sz="2000">
                <a:latin typeface="华文宋体" panose="02010600040101010101" pitchFamily="2" charset="-122"/>
                <a:ea typeface="华文宋体" panose="02010600040101010101" pitchFamily="2" charset="-122"/>
              </a:defRPr>
            </a:lvl1pPr>
            <a:lvl2pPr>
              <a:defRPr sz="1800">
                <a:latin typeface="华文宋体" panose="02010600040101010101" pitchFamily="2" charset="-122"/>
                <a:ea typeface="华文宋体" panose="02010600040101010101" pitchFamily="2" charset="-122"/>
              </a:defRPr>
            </a:lvl2pPr>
            <a:lvl3pPr>
              <a:defRPr sz="1600">
                <a:latin typeface="华文宋体" panose="02010600040101010101" pitchFamily="2" charset="-122"/>
                <a:ea typeface="华文宋体" panose="02010600040101010101" pitchFamily="2" charset="-122"/>
              </a:defRPr>
            </a:lvl3pPr>
            <a:lvl4pPr>
              <a:defRPr sz="1400">
                <a:latin typeface="华文宋体" panose="02010600040101010101" pitchFamily="2" charset="-122"/>
                <a:ea typeface="华文宋体" panose="02010600040101010101" pitchFamily="2" charset="-122"/>
              </a:defRPr>
            </a:lvl4pPr>
            <a:lvl5pPr>
              <a:defRPr sz="1400">
                <a:latin typeface="华文宋体" panose="02010600040101010101" pitchFamily="2" charset="-122"/>
                <a:ea typeface="华文宋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132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49E25-05D8-4821-A90F-FF42B3D5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9BA56-CDC4-4EE6-B975-72F09AD4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ADB1F7-2E1F-45EB-9A65-DA89F5A9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C2F51-B79E-4786-9CE6-815180AB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36BFEF-7055-43CC-A4CE-F4AF8C93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76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9DBA7-38B3-4DB8-A07C-3D27686D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9B522D-24D8-4A56-8E04-25F94FFB8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C16647-C70D-4F10-8241-010460C2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8F07C-AF35-4ABC-9810-8404B546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41673-CCAF-497C-85F0-718D2E88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8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CCB13-83B3-44D2-9AC7-3653FE84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E31A7-1F9B-4168-A708-25B28B672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048F0A-594D-49CC-9BF8-93F583CE5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966A9C-653D-4A39-95DD-141A689C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881271-C55A-4A3A-8FAA-10EE9D37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EBDC16-4B06-4691-B073-235FA476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19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981AB-BA16-4D34-BAFD-20A485D9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F23774-A8D7-4FD0-A435-A4BCDF8E0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9D5905-B3E1-4542-8721-DF50E037E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AA6FCA-E03F-4FBA-AA03-BAFE18AFE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BE95D7-5973-4478-B25A-B8374757F8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F11F31-48AF-48F2-8AF3-A8BE20D0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0A81C3-6664-4C5E-AB9B-1C695F1D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4D832D-B810-4E0F-8A27-CC713091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2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E667D-6570-467F-BED5-436F9921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30E3FC-425D-4031-9FF5-DDB6CF68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4105C8-5143-42BC-A8FC-1EA35DD9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F1F2D4-A87C-478A-BC14-DA056731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403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5C4D28-7C17-48E0-9873-44CF408A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658B36-5037-4501-B3F5-A116B41D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829BB-1855-4CB1-A43C-6F44735B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7F5C5-FAF6-4889-8293-339A45259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95419-472F-4347-B51C-F73E54DF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F64CE0-3CD7-4305-9F55-B188BC317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54B451-7B07-4295-AE22-3E59D9BE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CB0D8A-5DBF-414E-8FF4-8984C49B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968C40-615A-471E-8D88-C46EF0B7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99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90F1C-41BB-492F-BD47-E32F41D6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DBC860-00B5-48F4-8386-9C98A29B6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F4C619-0ABA-403A-8071-666C58F5A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9B2B03-99A9-4873-B671-6AEE6CA1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313801-EF20-4CFD-826E-63F4F54FF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F2C470-C333-4584-A87B-BA21BAF9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4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CD0FDB-4829-456B-A89C-E93EC702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31F556-89AC-4BB4-ABB2-B4BC60374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FE0B70-EA9E-4520-BBFB-63A80FD3C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7CA5-6C88-4630-B58C-AFCD41CF989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31CEF8-B287-43B2-B109-071915C44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4BB7C7-890C-4AEE-81AF-3F9981833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0B7F5-7698-4A80-B816-651BF26FC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AD8915-1375-4F6D-9BF5-66D4968604AC}"/>
              </a:ext>
            </a:extLst>
          </p:cNvPr>
          <p:cNvSpPr/>
          <p:nvPr/>
        </p:nvSpPr>
        <p:spPr>
          <a:xfrm>
            <a:off x="0" y="0"/>
            <a:ext cx="12192000" cy="825226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F3A5-ECB7-4D3F-AC21-8D559F3C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1C970D-2681-48BD-AEA9-45B859635A42}"/>
              </a:ext>
            </a:extLst>
          </p:cNvPr>
          <p:cNvSpPr txBox="1"/>
          <p:nvPr/>
        </p:nvSpPr>
        <p:spPr>
          <a:xfrm>
            <a:off x="1729589" y="2600888"/>
            <a:ext cx="9170144" cy="213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基于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FMCW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雷达的角度测量与呼吸检测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2021.8.9</a:t>
            </a: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张舵 张旭升</a:t>
            </a:r>
          </a:p>
        </p:txBody>
      </p:sp>
    </p:spTree>
    <p:extLst>
      <p:ext uri="{BB962C8B-B14F-4D97-AF65-F5344CB8AC3E}">
        <p14:creationId xmlns:p14="http://schemas.microsoft.com/office/powerpoint/2010/main" val="122246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4AE10-B922-4CCB-9996-99249C32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相位差法的适用范围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B2B697-7281-44D6-833C-C4C345E02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274" y="1275715"/>
            <a:ext cx="11429366" cy="12439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若在</a:t>
            </a:r>
            <a:r>
              <a:rPr lang="en-US" altLang="zh-CN" sz="2800" dirty="0"/>
              <a:t>2D FFT</a:t>
            </a:r>
            <a:r>
              <a:rPr lang="zh-CN" altLang="en-US" sz="2800" dirty="0"/>
              <a:t>的结果上面取相位，然后做相位差，允许在同一距离域有两个物体，但不能有径向速度相同的物体。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47B935-2B21-47DB-A7A3-91E0B0B4072C}"/>
              </a:ext>
            </a:extLst>
          </p:cNvPr>
          <p:cNvSpPr/>
          <p:nvPr/>
        </p:nvSpPr>
        <p:spPr>
          <a:xfrm>
            <a:off x="5943599" y="2905759"/>
            <a:ext cx="1310635" cy="1243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EA25557-9456-47EA-BFE2-66244EAD943B}"/>
              </a:ext>
            </a:extLst>
          </p:cNvPr>
          <p:cNvCxnSpPr/>
          <p:nvPr/>
        </p:nvCxnSpPr>
        <p:spPr>
          <a:xfrm>
            <a:off x="5801361" y="4384040"/>
            <a:ext cx="1737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4408101-0512-4BC2-A264-20274464572E}"/>
              </a:ext>
            </a:extLst>
          </p:cNvPr>
          <p:cNvCxnSpPr>
            <a:cxnSpLocks/>
          </p:cNvCxnSpPr>
          <p:nvPr/>
        </p:nvCxnSpPr>
        <p:spPr>
          <a:xfrm flipV="1">
            <a:off x="5740401" y="2736334"/>
            <a:ext cx="0" cy="14427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00F846C-A78D-45A5-B5B0-040ECC8C188E}"/>
              </a:ext>
            </a:extLst>
          </p:cNvPr>
          <p:cNvSpPr txBox="1"/>
          <p:nvPr/>
        </p:nvSpPr>
        <p:spPr>
          <a:xfrm>
            <a:off x="6268720" y="4363720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2EA91D2-B9D4-42E7-99FF-B74462D61DBA}"/>
              </a:ext>
            </a:extLst>
          </p:cNvPr>
          <p:cNvSpPr txBox="1"/>
          <p:nvPr/>
        </p:nvSpPr>
        <p:spPr>
          <a:xfrm>
            <a:off x="4744721" y="3457694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DCF4A82-9C17-487F-A546-EED40B511066}"/>
              </a:ext>
            </a:extLst>
          </p:cNvPr>
          <p:cNvSpPr txBox="1"/>
          <p:nvPr/>
        </p:nvSpPr>
        <p:spPr>
          <a:xfrm>
            <a:off x="3993516" y="3475568"/>
            <a:ext cx="68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0BCB0B1-8937-4376-A4A4-9F9CCBCFC2F1}"/>
              </a:ext>
            </a:extLst>
          </p:cNvPr>
          <p:cNvSpPr txBox="1"/>
          <p:nvPr/>
        </p:nvSpPr>
        <p:spPr>
          <a:xfrm>
            <a:off x="3993516" y="5630197"/>
            <a:ext cx="68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C188C3C-755C-4747-9673-D12F92DC47FC}"/>
              </a:ext>
            </a:extLst>
          </p:cNvPr>
          <p:cNvSpPr/>
          <p:nvPr/>
        </p:nvSpPr>
        <p:spPr>
          <a:xfrm>
            <a:off x="8087360" y="2964934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0F091A5-D03F-454D-B8FB-AEB1134C9C0D}"/>
              </a:ext>
            </a:extLst>
          </p:cNvPr>
          <p:cNvSpPr/>
          <p:nvPr/>
        </p:nvSpPr>
        <p:spPr>
          <a:xfrm rot="16722631">
            <a:off x="8676640" y="3513574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0D0ACE0-61D1-460A-BC39-7EDB6E176F27}"/>
              </a:ext>
            </a:extLst>
          </p:cNvPr>
          <p:cNvCxnSpPr>
            <a:cxnSpLocks/>
            <a:stCxn id="59" idx="4"/>
            <a:endCxn id="55" idx="6"/>
          </p:cNvCxnSpPr>
          <p:nvPr/>
        </p:nvCxnSpPr>
        <p:spPr>
          <a:xfrm>
            <a:off x="8762473" y="3566218"/>
            <a:ext cx="584727" cy="57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F790E74-21E8-4D95-819E-100ECBCF0B8E}"/>
              </a:ext>
            </a:extLst>
          </p:cNvPr>
          <p:cNvSpPr/>
          <p:nvPr/>
        </p:nvSpPr>
        <p:spPr>
          <a:xfrm>
            <a:off x="6736080" y="3261360"/>
            <a:ext cx="71121" cy="12838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BADC8390-3081-455E-8A68-25A3D815C827}"/>
              </a:ext>
            </a:extLst>
          </p:cNvPr>
          <p:cNvCxnSpPr>
            <a:cxnSpLocks/>
            <a:stCxn id="17" idx="1"/>
            <a:endCxn id="55" idx="1"/>
          </p:cNvCxnSpPr>
          <p:nvPr/>
        </p:nvCxnSpPr>
        <p:spPr>
          <a:xfrm rot="10800000" flipH="1">
            <a:off x="6736079" y="3142738"/>
            <a:ext cx="1535779" cy="182816"/>
          </a:xfrm>
          <a:prstGeom prst="curvedConnector4">
            <a:avLst>
              <a:gd name="adj1" fmla="val -2977"/>
              <a:gd name="adj2" fmla="val 3223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>
            <a:extLst>
              <a:ext uri="{FF2B5EF4-FFF2-40B4-BE49-F238E27FC236}">
                <a16:creationId xmlns:a16="http://schemas.microsoft.com/office/drawing/2014/main" id="{26C4FC68-7B44-4E54-B69E-17FD19B28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0"/>
          <a:stretch/>
        </p:blipFill>
        <p:spPr>
          <a:xfrm>
            <a:off x="0" y="2701519"/>
            <a:ext cx="3870671" cy="2372933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04B18B89-7AD7-431E-9677-611172311241}"/>
              </a:ext>
            </a:extLst>
          </p:cNvPr>
          <p:cNvSpPr txBox="1"/>
          <p:nvPr/>
        </p:nvSpPr>
        <p:spPr>
          <a:xfrm>
            <a:off x="1385911" y="5103344"/>
            <a:ext cx="8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雷达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6FA965E-11F7-4897-9B7E-A15F853CE0D5}"/>
              </a:ext>
            </a:extLst>
          </p:cNvPr>
          <p:cNvSpPr txBox="1"/>
          <p:nvPr/>
        </p:nvSpPr>
        <p:spPr>
          <a:xfrm>
            <a:off x="425815" y="5677654"/>
            <a:ext cx="293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距离相同，径向速度不同！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FAAFACA8-E99C-4B3D-BF96-2EE33CB57106}"/>
              </a:ext>
            </a:extLst>
          </p:cNvPr>
          <p:cNvSpPr/>
          <p:nvPr/>
        </p:nvSpPr>
        <p:spPr>
          <a:xfrm>
            <a:off x="6736080" y="3596640"/>
            <a:ext cx="71121" cy="12838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C2FC3F8-F2C1-493E-9506-8B706CF37807}"/>
              </a:ext>
            </a:extLst>
          </p:cNvPr>
          <p:cNvSpPr/>
          <p:nvPr/>
        </p:nvSpPr>
        <p:spPr>
          <a:xfrm>
            <a:off x="5974080" y="5077454"/>
            <a:ext cx="1310635" cy="1243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3E1D094-0F2E-4BB9-B464-F8B3B8FF97B6}"/>
              </a:ext>
            </a:extLst>
          </p:cNvPr>
          <p:cNvCxnSpPr/>
          <p:nvPr/>
        </p:nvCxnSpPr>
        <p:spPr>
          <a:xfrm>
            <a:off x="5831842" y="6535415"/>
            <a:ext cx="1737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5EA9B7F-ABDF-4C12-9090-F045AA5372D2}"/>
              </a:ext>
            </a:extLst>
          </p:cNvPr>
          <p:cNvCxnSpPr>
            <a:cxnSpLocks/>
          </p:cNvCxnSpPr>
          <p:nvPr/>
        </p:nvCxnSpPr>
        <p:spPr>
          <a:xfrm flipV="1">
            <a:off x="5770882" y="4908029"/>
            <a:ext cx="0" cy="14427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287C8516-90BA-4AF0-B61E-7CFA81EB45A6}"/>
              </a:ext>
            </a:extLst>
          </p:cNvPr>
          <p:cNvSpPr txBox="1"/>
          <p:nvPr/>
        </p:nvSpPr>
        <p:spPr>
          <a:xfrm>
            <a:off x="6299201" y="6535415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8821F6EE-1A83-43E2-B060-9814D09356F4}"/>
              </a:ext>
            </a:extLst>
          </p:cNvPr>
          <p:cNvSpPr txBox="1"/>
          <p:nvPr/>
        </p:nvSpPr>
        <p:spPr>
          <a:xfrm>
            <a:off x="4775202" y="5629389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BA799ED9-48F5-4143-ADA9-E58F48F844C9}"/>
              </a:ext>
            </a:extLst>
          </p:cNvPr>
          <p:cNvSpPr/>
          <p:nvPr/>
        </p:nvSpPr>
        <p:spPr>
          <a:xfrm>
            <a:off x="8117841" y="5136629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AA9E6DCC-4545-49CB-B5A2-6EAFC94FDE36}"/>
              </a:ext>
            </a:extLst>
          </p:cNvPr>
          <p:cNvSpPr/>
          <p:nvPr/>
        </p:nvSpPr>
        <p:spPr>
          <a:xfrm rot="16722631">
            <a:off x="8707121" y="5685269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B0C5E7A8-F91D-4CC2-B7C6-98B80A34FF76}"/>
              </a:ext>
            </a:extLst>
          </p:cNvPr>
          <p:cNvCxnSpPr>
            <a:cxnSpLocks/>
            <a:stCxn id="88" idx="4"/>
            <a:endCxn id="87" idx="7"/>
          </p:cNvCxnSpPr>
          <p:nvPr/>
        </p:nvCxnSpPr>
        <p:spPr>
          <a:xfrm flipV="1">
            <a:off x="8792954" y="5314433"/>
            <a:ext cx="400228" cy="4234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363D022E-FB66-4A22-9E34-7BD0E53323E7}"/>
              </a:ext>
            </a:extLst>
          </p:cNvPr>
          <p:cNvSpPr/>
          <p:nvPr/>
        </p:nvSpPr>
        <p:spPr>
          <a:xfrm>
            <a:off x="6766561" y="5433055"/>
            <a:ext cx="71121" cy="12838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连接符: 曲线 90">
            <a:extLst>
              <a:ext uri="{FF2B5EF4-FFF2-40B4-BE49-F238E27FC236}">
                <a16:creationId xmlns:a16="http://schemas.microsoft.com/office/drawing/2014/main" id="{0FA838F2-17A7-484A-914E-81C4C886DF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2108" y="4652871"/>
            <a:ext cx="118622" cy="1500218"/>
          </a:xfrm>
          <a:prstGeom prst="curvedConnector3">
            <a:avLst>
              <a:gd name="adj1" fmla="val 4426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A3794E6D-6F22-4A5B-8814-815968203647}"/>
              </a:ext>
            </a:extLst>
          </p:cNvPr>
          <p:cNvSpPr/>
          <p:nvPr/>
        </p:nvSpPr>
        <p:spPr>
          <a:xfrm>
            <a:off x="6766561" y="5768335"/>
            <a:ext cx="71121" cy="12838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C80995FF-45CE-489F-A619-3A60E6002E15}"/>
              </a:ext>
            </a:extLst>
          </p:cNvPr>
          <p:cNvSpPr/>
          <p:nvPr/>
        </p:nvSpPr>
        <p:spPr>
          <a:xfrm>
            <a:off x="10052794" y="2964934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3D7F9CAC-48D6-4F61-97D9-5A6F751A4E6D}"/>
              </a:ext>
            </a:extLst>
          </p:cNvPr>
          <p:cNvSpPr/>
          <p:nvPr/>
        </p:nvSpPr>
        <p:spPr>
          <a:xfrm rot="16722631">
            <a:off x="10642074" y="3513574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44A98BCD-07F8-4A6E-9F62-3158F1081919}"/>
              </a:ext>
            </a:extLst>
          </p:cNvPr>
          <p:cNvCxnSpPr>
            <a:cxnSpLocks/>
            <a:stCxn id="102" idx="4"/>
            <a:endCxn id="101" idx="6"/>
          </p:cNvCxnSpPr>
          <p:nvPr/>
        </p:nvCxnSpPr>
        <p:spPr>
          <a:xfrm>
            <a:off x="10727907" y="3566218"/>
            <a:ext cx="584727" cy="577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>
            <a:extLst>
              <a:ext uri="{FF2B5EF4-FFF2-40B4-BE49-F238E27FC236}">
                <a16:creationId xmlns:a16="http://schemas.microsoft.com/office/drawing/2014/main" id="{EF7A70E0-5671-4B8F-A02B-B8C4314F63A8}"/>
              </a:ext>
            </a:extLst>
          </p:cNvPr>
          <p:cNvSpPr/>
          <p:nvPr/>
        </p:nvSpPr>
        <p:spPr>
          <a:xfrm>
            <a:off x="10083275" y="5136629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D1F6C7ED-E854-4038-9B98-DB0F110ECEA0}"/>
              </a:ext>
            </a:extLst>
          </p:cNvPr>
          <p:cNvSpPr/>
          <p:nvPr/>
        </p:nvSpPr>
        <p:spPr>
          <a:xfrm rot="16722631">
            <a:off x="10672555" y="5685269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86C19DBC-85D2-4174-922E-B30F3CC59DBE}"/>
              </a:ext>
            </a:extLst>
          </p:cNvPr>
          <p:cNvCxnSpPr>
            <a:cxnSpLocks/>
            <a:stCxn id="105" idx="4"/>
            <a:endCxn id="104" idx="1"/>
          </p:cNvCxnSpPr>
          <p:nvPr/>
        </p:nvCxnSpPr>
        <p:spPr>
          <a:xfrm flipH="1" flipV="1">
            <a:off x="10267774" y="5314433"/>
            <a:ext cx="490614" cy="42348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曲线 106">
            <a:extLst>
              <a:ext uri="{FF2B5EF4-FFF2-40B4-BE49-F238E27FC236}">
                <a16:creationId xmlns:a16="http://schemas.microsoft.com/office/drawing/2014/main" id="{4C22D821-F211-465F-A4F8-0BDAACDB1AE2}"/>
              </a:ext>
            </a:extLst>
          </p:cNvPr>
          <p:cNvCxnSpPr>
            <a:cxnSpLocks/>
            <a:stCxn id="81" idx="3"/>
            <a:endCxn id="101" idx="4"/>
          </p:cNvCxnSpPr>
          <p:nvPr/>
        </p:nvCxnSpPr>
        <p:spPr>
          <a:xfrm>
            <a:off x="6807201" y="3660834"/>
            <a:ext cx="3875513" cy="518220"/>
          </a:xfrm>
          <a:prstGeom prst="curvedConnector4">
            <a:avLst>
              <a:gd name="adj1" fmla="val 22211"/>
              <a:gd name="adj2" fmla="val 144113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连接符: 曲线 110">
            <a:extLst>
              <a:ext uri="{FF2B5EF4-FFF2-40B4-BE49-F238E27FC236}">
                <a16:creationId xmlns:a16="http://schemas.microsoft.com/office/drawing/2014/main" id="{4A2043EA-C85D-433C-80E0-1D5697AE1048}"/>
              </a:ext>
            </a:extLst>
          </p:cNvPr>
          <p:cNvCxnSpPr>
            <a:cxnSpLocks/>
          </p:cNvCxnSpPr>
          <p:nvPr/>
        </p:nvCxnSpPr>
        <p:spPr>
          <a:xfrm>
            <a:off x="6824716" y="5854883"/>
            <a:ext cx="3875513" cy="518220"/>
          </a:xfrm>
          <a:prstGeom prst="curvedConnector4">
            <a:avLst>
              <a:gd name="adj1" fmla="val 22735"/>
              <a:gd name="adj2" fmla="val 153916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4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38" grpId="0"/>
      <p:bldP spid="53" grpId="0"/>
      <p:bldP spid="54" grpId="0"/>
      <p:bldP spid="55" grpId="0" animBg="1"/>
      <p:bldP spid="59" grpId="0" animBg="1"/>
      <p:bldP spid="17" grpId="0" animBg="1"/>
      <p:bldP spid="81" grpId="0" animBg="1"/>
      <p:bldP spid="82" grpId="0" animBg="1"/>
      <p:bldP spid="85" grpId="0"/>
      <p:bldP spid="86" grpId="0"/>
      <p:bldP spid="87" grpId="0" animBg="1"/>
      <p:bldP spid="88" grpId="0" animBg="1"/>
      <p:bldP spid="90" grpId="0" animBg="1"/>
      <p:bldP spid="93" grpId="0" animBg="1"/>
      <p:bldP spid="101" grpId="0" animBg="1"/>
      <p:bldP spid="102" grpId="0" animBg="1"/>
      <p:bldP spid="104" grpId="0" animBg="1"/>
      <p:bldP spid="1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AA7B7-576F-4D68-8935-9C453CF3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4EE67-E8BD-404F-AF27-B73983BF7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0234" y="1461013"/>
            <a:ext cx="8523606" cy="60388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若两个物体的距离域和径向速度均相同，如何测角？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88FA90-61F8-4F28-81C4-ACFC94D6D445}"/>
              </a:ext>
            </a:extLst>
          </p:cNvPr>
          <p:cNvSpPr/>
          <p:nvPr/>
        </p:nvSpPr>
        <p:spPr>
          <a:xfrm>
            <a:off x="6699717" y="3453312"/>
            <a:ext cx="1310635" cy="1243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ABB3071-DDFA-4813-929B-F4712DD12F3F}"/>
              </a:ext>
            </a:extLst>
          </p:cNvPr>
          <p:cNvCxnSpPr/>
          <p:nvPr/>
        </p:nvCxnSpPr>
        <p:spPr>
          <a:xfrm>
            <a:off x="6557479" y="4931593"/>
            <a:ext cx="1737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7B0C2EA-E29E-4DD2-9216-2A5740A01697}"/>
              </a:ext>
            </a:extLst>
          </p:cNvPr>
          <p:cNvCxnSpPr>
            <a:cxnSpLocks/>
          </p:cNvCxnSpPr>
          <p:nvPr/>
        </p:nvCxnSpPr>
        <p:spPr>
          <a:xfrm flipV="1">
            <a:off x="6496519" y="3283887"/>
            <a:ext cx="0" cy="14427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539E4C3-2776-4B5F-B4E6-ACCCB07C4D0C}"/>
              </a:ext>
            </a:extLst>
          </p:cNvPr>
          <p:cNvSpPr txBox="1"/>
          <p:nvPr/>
        </p:nvSpPr>
        <p:spPr>
          <a:xfrm>
            <a:off x="7024838" y="4911273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0EFF60-539A-4561-A7D5-BD0F2739C257}"/>
              </a:ext>
            </a:extLst>
          </p:cNvPr>
          <p:cNvSpPr txBox="1"/>
          <p:nvPr/>
        </p:nvSpPr>
        <p:spPr>
          <a:xfrm>
            <a:off x="5500839" y="4005247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D05E66E-DC54-42F1-A455-886EBB1D0A2B}"/>
              </a:ext>
            </a:extLst>
          </p:cNvPr>
          <p:cNvSpPr/>
          <p:nvPr/>
        </p:nvSpPr>
        <p:spPr>
          <a:xfrm>
            <a:off x="8843478" y="3512487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152657A-0B9B-4253-A198-E25E91F7FB0A}"/>
              </a:ext>
            </a:extLst>
          </p:cNvPr>
          <p:cNvSpPr/>
          <p:nvPr/>
        </p:nvSpPr>
        <p:spPr>
          <a:xfrm rot="16722631">
            <a:off x="9432758" y="4061127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46DA25D-0577-4D80-9490-5CCBCAE76800}"/>
              </a:ext>
            </a:extLst>
          </p:cNvPr>
          <p:cNvCxnSpPr>
            <a:cxnSpLocks/>
            <a:stCxn id="11" idx="4"/>
            <a:endCxn id="10" idx="6"/>
          </p:cNvCxnSpPr>
          <p:nvPr/>
        </p:nvCxnSpPr>
        <p:spPr>
          <a:xfrm>
            <a:off x="9518591" y="4113771"/>
            <a:ext cx="584727" cy="57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332F41A-BD15-444F-BAA0-736129BF982C}"/>
              </a:ext>
            </a:extLst>
          </p:cNvPr>
          <p:cNvSpPr/>
          <p:nvPr/>
        </p:nvSpPr>
        <p:spPr>
          <a:xfrm>
            <a:off x="7492198" y="3808913"/>
            <a:ext cx="71121" cy="1283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AE8A25F1-6750-4900-B641-DAB1848CD9E8}"/>
              </a:ext>
            </a:extLst>
          </p:cNvPr>
          <p:cNvCxnSpPr>
            <a:cxnSpLocks/>
            <a:stCxn id="13" idx="1"/>
            <a:endCxn id="10" idx="1"/>
          </p:cNvCxnSpPr>
          <p:nvPr/>
        </p:nvCxnSpPr>
        <p:spPr>
          <a:xfrm rot="10800000" flipH="1">
            <a:off x="7492197" y="3690291"/>
            <a:ext cx="1535779" cy="182816"/>
          </a:xfrm>
          <a:prstGeom prst="curvedConnector4">
            <a:avLst>
              <a:gd name="adj1" fmla="val -2977"/>
              <a:gd name="adj2" fmla="val 32230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8BAB975-8C1B-47B0-8131-F55D614435EF}"/>
              </a:ext>
            </a:extLst>
          </p:cNvPr>
          <p:cNvSpPr txBox="1"/>
          <p:nvPr/>
        </p:nvSpPr>
        <p:spPr>
          <a:xfrm>
            <a:off x="6841030" y="2883686"/>
            <a:ext cx="102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Frame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83743DD-05F7-438A-B221-4A5AAD3FB687}"/>
              </a:ext>
            </a:extLst>
          </p:cNvPr>
          <p:cNvCxnSpPr>
            <a:cxnSpLocks/>
            <a:stCxn id="11" idx="5"/>
            <a:endCxn id="10" idx="7"/>
          </p:cNvCxnSpPr>
          <p:nvPr/>
        </p:nvCxnSpPr>
        <p:spPr>
          <a:xfrm flipV="1">
            <a:off x="9509706" y="3690291"/>
            <a:ext cx="409113" cy="39304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C5E855F9-ECA7-4729-AD15-2F8E4BB5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72" y="2569781"/>
            <a:ext cx="3231084" cy="314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8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1AC46-86AC-4FD6-92A8-9D73F3A3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56EB4D-E46C-460B-95F1-296167A5FE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902" y="990818"/>
            <a:ext cx="6191250" cy="457200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Angle FFT </a:t>
            </a:r>
            <a:r>
              <a:rPr lang="zh-CN" altLang="en-US" sz="2800" dirty="0"/>
              <a:t>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10DBC7-B5BB-4AF7-AED4-E4D8F1916335}"/>
              </a:ext>
            </a:extLst>
          </p:cNvPr>
          <p:cNvSpPr/>
          <p:nvPr/>
        </p:nvSpPr>
        <p:spPr>
          <a:xfrm>
            <a:off x="2563710" y="3792652"/>
            <a:ext cx="1028008" cy="957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B3A5951-1B75-42D8-B651-DCECB6701BF0}"/>
              </a:ext>
            </a:extLst>
          </p:cNvPr>
          <p:cNvCxnSpPr>
            <a:cxnSpLocks/>
          </p:cNvCxnSpPr>
          <p:nvPr/>
        </p:nvCxnSpPr>
        <p:spPr>
          <a:xfrm>
            <a:off x="2360511" y="4935652"/>
            <a:ext cx="14325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C8AB490-5539-4E6C-A376-2FEB11D6C915}"/>
              </a:ext>
            </a:extLst>
          </p:cNvPr>
          <p:cNvCxnSpPr>
            <a:cxnSpLocks/>
          </p:cNvCxnSpPr>
          <p:nvPr/>
        </p:nvCxnSpPr>
        <p:spPr>
          <a:xfrm flipV="1">
            <a:off x="2360511" y="3623226"/>
            <a:ext cx="0" cy="1090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5F1CA58-17C8-4834-9395-00255695B991}"/>
              </a:ext>
            </a:extLst>
          </p:cNvPr>
          <p:cNvSpPr txBox="1"/>
          <p:nvPr/>
        </p:nvSpPr>
        <p:spPr>
          <a:xfrm>
            <a:off x="2708627" y="4957713"/>
            <a:ext cx="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61870B-C849-4CD1-A2C7-A3B92837BAE4}"/>
              </a:ext>
            </a:extLst>
          </p:cNvPr>
          <p:cNvSpPr txBox="1"/>
          <p:nvPr/>
        </p:nvSpPr>
        <p:spPr>
          <a:xfrm rot="16200000">
            <a:off x="1466431" y="4016172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C660E79-6C5B-4B3A-A6E0-97FEAA48BF0D}"/>
              </a:ext>
            </a:extLst>
          </p:cNvPr>
          <p:cNvSpPr/>
          <p:nvPr/>
        </p:nvSpPr>
        <p:spPr>
          <a:xfrm>
            <a:off x="2604351" y="2564843"/>
            <a:ext cx="934719" cy="95790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A8A66FB-A143-42A1-9ED6-50778855C0D9}"/>
              </a:ext>
            </a:extLst>
          </p:cNvPr>
          <p:cNvCxnSpPr>
            <a:cxnSpLocks/>
            <a:endCxn id="9" idx="5"/>
          </p:cNvCxnSpPr>
          <p:nvPr/>
        </p:nvCxnSpPr>
        <p:spPr>
          <a:xfrm>
            <a:off x="3071710" y="3064114"/>
            <a:ext cx="330474" cy="3183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3FD14D4-7C0B-41A8-807D-8DDAAC5EF2A3}"/>
              </a:ext>
            </a:extLst>
          </p:cNvPr>
          <p:cNvSpPr/>
          <p:nvPr/>
        </p:nvSpPr>
        <p:spPr>
          <a:xfrm>
            <a:off x="3356190" y="4148252"/>
            <a:ext cx="71121" cy="1283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24343B2-BA57-48A0-898E-0A6CBDECC3C2}"/>
              </a:ext>
            </a:extLst>
          </p:cNvPr>
          <p:cNvCxnSpPr>
            <a:cxnSpLocks/>
            <a:endCxn id="9" idx="7"/>
          </p:cNvCxnSpPr>
          <p:nvPr/>
        </p:nvCxnSpPr>
        <p:spPr>
          <a:xfrm flipV="1">
            <a:off x="3071710" y="2705124"/>
            <a:ext cx="330474" cy="31835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B5FA51CF-002F-4A31-8293-444738AC5132}"/>
              </a:ext>
            </a:extLst>
          </p:cNvPr>
          <p:cNvSpPr/>
          <p:nvPr/>
        </p:nvSpPr>
        <p:spPr>
          <a:xfrm>
            <a:off x="3010750" y="3019826"/>
            <a:ext cx="45719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CE220C-3D32-4FF9-A147-49EF16D1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2" y="1830363"/>
            <a:ext cx="2245360" cy="2185187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AB980EBC-358C-42E5-8974-C15781DF6C94}"/>
              </a:ext>
            </a:extLst>
          </p:cNvPr>
          <p:cNvSpPr/>
          <p:nvPr/>
        </p:nvSpPr>
        <p:spPr>
          <a:xfrm>
            <a:off x="10157410" y="3810782"/>
            <a:ext cx="1028008" cy="957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80015BA9-795C-420B-B58D-FFEF4CC4EC35}"/>
              </a:ext>
            </a:extLst>
          </p:cNvPr>
          <p:cNvCxnSpPr>
            <a:cxnSpLocks/>
          </p:cNvCxnSpPr>
          <p:nvPr/>
        </p:nvCxnSpPr>
        <p:spPr>
          <a:xfrm>
            <a:off x="9954211" y="4953782"/>
            <a:ext cx="14325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5EEFDC3-774C-4C65-9F0B-CFAC4929DD3F}"/>
              </a:ext>
            </a:extLst>
          </p:cNvPr>
          <p:cNvCxnSpPr>
            <a:cxnSpLocks/>
          </p:cNvCxnSpPr>
          <p:nvPr/>
        </p:nvCxnSpPr>
        <p:spPr>
          <a:xfrm flipV="1">
            <a:off x="9954211" y="3641356"/>
            <a:ext cx="0" cy="1090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67332902-93C2-4EE4-BC0D-004870DA0617}"/>
              </a:ext>
            </a:extLst>
          </p:cNvPr>
          <p:cNvSpPr txBox="1"/>
          <p:nvPr/>
        </p:nvSpPr>
        <p:spPr>
          <a:xfrm>
            <a:off x="10302327" y="4975843"/>
            <a:ext cx="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419C053-F474-4AC0-9E2F-256AA3C09458}"/>
              </a:ext>
            </a:extLst>
          </p:cNvPr>
          <p:cNvSpPr txBox="1"/>
          <p:nvPr/>
        </p:nvSpPr>
        <p:spPr>
          <a:xfrm rot="16200000">
            <a:off x="9060131" y="4034302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89CB42FB-1D0A-44F2-89A7-D656CE54E1B1}"/>
              </a:ext>
            </a:extLst>
          </p:cNvPr>
          <p:cNvSpPr/>
          <p:nvPr/>
        </p:nvSpPr>
        <p:spPr>
          <a:xfrm>
            <a:off x="10198051" y="2582973"/>
            <a:ext cx="934719" cy="95790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6DD681A-257C-4B21-97F2-E34B6997DAAB}"/>
              </a:ext>
            </a:extLst>
          </p:cNvPr>
          <p:cNvCxnSpPr>
            <a:cxnSpLocks/>
            <a:endCxn id="67" idx="5"/>
          </p:cNvCxnSpPr>
          <p:nvPr/>
        </p:nvCxnSpPr>
        <p:spPr>
          <a:xfrm>
            <a:off x="10665411" y="3082244"/>
            <a:ext cx="330473" cy="3183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36C15A0E-6326-4894-926B-C18740CF6740}"/>
              </a:ext>
            </a:extLst>
          </p:cNvPr>
          <p:cNvSpPr/>
          <p:nvPr/>
        </p:nvSpPr>
        <p:spPr>
          <a:xfrm>
            <a:off x="10949890" y="4166382"/>
            <a:ext cx="71121" cy="1283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FD596F3-D74B-4A60-8CDF-1AAE89ECDD54}"/>
              </a:ext>
            </a:extLst>
          </p:cNvPr>
          <p:cNvCxnSpPr>
            <a:cxnSpLocks/>
            <a:endCxn id="67" idx="7"/>
          </p:cNvCxnSpPr>
          <p:nvPr/>
        </p:nvCxnSpPr>
        <p:spPr>
          <a:xfrm flipV="1">
            <a:off x="10665410" y="2723254"/>
            <a:ext cx="330474" cy="31835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6E8F3C60-4401-46E6-AC29-F77C25F9FEB6}"/>
              </a:ext>
            </a:extLst>
          </p:cNvPr>
          <p:cNvSpPr/>
          <p:nvPr/>
        </p:nvSpPr>
        <p:spPr>
          <a:xfrm>
            <a:off x="10604450" y="3037956"/>
            <a:ext cx="45719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3F0A225-31FB-4423-876C-728B696CEDA1}"/>
              </a:ext>
            </a:extLst>
          </p:cNvPr>
          <p:cNvSpPr/>
          <p:nvPr/>
        </p:nvSpPr>
        <p:spPr>
          <a:xfrm>
            <a:off x="4717375" y="3810782"/>
            <a:ext cx="1028008" cy="957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FC31143-849F-4EAB-A1B1-F7C1A294CF93}"/>
              </a:ext>
            </a:extLst>
          </p:cNvPr>
          <p:cNvCxnSpPr>
            <a:cxnSpLocks/>
          </p:cNvCxnSpPr>
          <p:nvPr/>
        </p:nvCxnSpPr>
        <p:spPr>
          <a:xfrm>
            <a:off x="4514176" y="4953782"/>
            <a:ext cx="14325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5FB0CBD1-8DCE-4963-82D7-61C56787B914}"/>
              </a:ext>
            </a:extLst>
          </p:cNvPr>
          <p:cNvCxnSpPr>
            <a:cxnSpLocks/>
          </p:cNvCxnSpPr>
          <p:nvPr/>
        </p:nvCxnSpPr>
        <p:spPr>
          <a:xfrm flipV="1">
            <a:off x="4514176" y="3641356"/>
            <a:ext cx="0" cy="1090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96698120-E8E6-41F1-B4AC-768AC9925117}"/>
              </a:ext>
            </a:extLst>
          </p:cNvPr>
          <p:cNvSpPr txBox="1"/>
          <p:nvPr/>
        </p:nvSpPr>
        <p:spPr>
          <a:xfrm>
            <a:off x="4862292" y="4975843"/>
            <a:ext cx="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F2EE730-133F-4DA7-92AD-0469B0C63E03}"/>
              </a:ext>
            </a:extLst>
          </p:cNvPr>
          <p:cNvSpPr txBox="1"/>
          <p:nvPr/>
        </p:nvSpPr>
        <p:spPr>
          <a:xfrm rot="16200000">
            <a:off x="3620096" y="4034302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CA9DF986-CE74-4E21-A617-EC2A83DF16DE}"/>
              </a:ext>
            </a:extLst>
          </p:cNvPr>
          <p:cNvSpPr/>
          <p:nvPr/>
        </p:nvSpPr>
        <p:spPr>
          <a:xfrm>
            <a:off x="4758016" y="2582973"/>
            <a:ext cx="934719" cy="95790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EA493642-3AFD-47B1-BFF8-D763C38F1C42}"/>
              </a:ext>
            </a:extLst>
          </p:cNvPr>
          <p:cNvCxnSpPr>
            <a:cxnSpLocks/>
            <a:endCxn id="77" idx="4"/>
          </p:cNvCxnSpPr>
          <p:nvPr/>
        </p:nvCxnSpPr>
        <p:spPr>
          <a:xfrm>
            <a:off x="5225375" y="3082244"/>
            <a:ext cx="1" cy="4586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38DF1FFC-F382-4929-8796-DB4FC656BBD0}"/>
              </a:ext>
            </a:extLst>
          </p:cNvPr>
          <p:cNvSpPr/>
          <p:nvPr/>
        </p:nvSpPr>
        <p:spPr>
          <a:xfrm>
            <a:off x="5509855" y="4166382"/>
            <a:ext cx="71121" cy="1283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8CF1C732-B713-4C2B-9196-65D0F0F0809E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5225375" y="2582973"/>
            <a:ext cx="1" cy="45863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A03FD431-5B06-46DD-820A-B968CB657D10}"/>
              </a:ext>
            </a:extLst>
          </p:cNvPr>
          <p:cNvSpPr/>
          <p:nvPr/>
        </p:nvSpPr>
        <p:spPr>
          <a:xfrm>
            <a:off x="5164415" y="3037956"/>
            <a:ext cx="45719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96FE8B8-B33A-44E7-985D-C474A699B910}"/>
              </a:ext>
            </a:extLst>
          </p:cNvPr>
          <p:cNvSpPr/>
          <p:nvPr/>
        </p:nvSpPr>
        <p:spPr>
          <a:xfrm>
            <a:off x="7035456" y="3789388"/>
            <a:ext cx="1028008" cy="957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AE8981D2-8D70-4DCB-ABFA-D35592108550}"/>
              </a:ext>
            </a:extLst>
          </p:cNvPr>
          <p:cNvCxnSpPr>
            <a:cxnSpLocks/>
          </p:cNvCxnSpPr>
          <p:nvPr/>
        </p:nvCxnSpPr>
        <p:spPr>
          <a:xfrm>
            <a:off x="6832257" y="4932388"/>
            <a:ext cx="14325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EC5A92F-9E2E-4C0A-AD5A-FF77252A5E96}"/>
              </a:ext>
            </a:extLst>
          </p:cNvPr>
          <p:cNvCxnSpPr>
            <a:cxnSpLocks/>
          </p:cNvCxnSpPr>
          <p:nvPr/>
        </p:nvCxnSpPr>
        <p:spPr>
          <a:xfrm flipV="1">
            <a:off x="6832257" y="3619962"/>
            <a:ext cx="0" cy="1090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281BBF60-91A7-4AC4-93FF-1E628EB9647E}"/>
              </a:ext>
            </a:extLst>
          </p:cNvPr>
          <p:cNvSpPr txBox="1"/>
          <p:nvPr/>
        </p:nvSpPr>
        <p:spPr>
          <a:xfrm>
            <a:off x="7180373" y="4954449"/>
            <a:ext cx="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C860258-E63E-4815-9450-186997B3F294}"/>
              </a:ext>
            </a:extLst>
          </p:cNvPr>
          <p:cNvSpPr txBox="1"/>
          <p:nvPr/>
        </p:nvSpPr>
        <p:spPr>
          <a:xfrm rot="16200000">
            <a:off x="5938177" y="4012908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EFA8C658-079C-4D84-B77D-3E623DDE07EF}"/>
              </a:ext>
            </a:extLst>
          </p:cNvPr>
          <p:cNvSpPr/>
          <p:nvPr/>
        </p:nvSpPr>
        <p:spPr>
          <a:xfrm>
            <a:off x="7076097" y="2561579"/>
            <a:ext cx="934719" cy="95790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1D10BAD-EE2E-4120-A7CB-3A4C6A4E64D7}"/>
              </a:ext>
            </a:extLst>
          </p:cNvPr>
          <p:cNvCxnSpPr>
            <a:cxnSpLocks/>
            <a:endCxn id="87" idx="3"/>
          </p:cNvCxnSpPr>
          <p:nvPr/>
        </p:nvCxnSpPr>
        <p:spPr>
          <a:xfrm flipH="1">
            <a:off x="7212983" y="3060850"/>
            <a:ext cx="330474" cy="3183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B2B2F898-FEE5-45C0-A431-019F52C31F21}"/>
              </a:ext>
            </a:extLst>
          </p:cNvPr>
          <p:cNvSpPr/>
          <p:nvPr/>
        </p:nvSpPr>
        <p:spPr>
          <a:xfrm>
            <a:off x="7827936" y="4144988"/>
            <a:ext cx="71121" cy="1283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2DA0CE36-49C4-4D55-B492-A97A529328D8}"/>
              </a:ext>
            </a:extLst>
          </p:cNvPr>
          <p:cNvCxnSpPr>
            <a:cxnSpLocks/>
            <a:endCxn id="87" idx="1"/>
          </p:cNvCxnSpPr>
          <p:nvPr/>
        </p:nvCxnSpPr>
        <p:spPr>
          <a:xfrm flipH="1" flipV="1">
            <a:off x="7212983" y="2701860"/>
            <a:ext cx="330474" cy="31835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>
            <a:extLst>
              <a:ext uri="{FF2B5EF4-FFF2-40B4-BE49-F238E27FC236}">
                <a16:creationId xmlns:a16="http://schemas.microsoft.com/office/drawing/2014/main" id="{D8839697-C1BE-48E4-A999-271250422294}"/>
              </a:ext>
            </a:extLst>
          </p:cNvPr>
          <p:cNvSpPr/>
          <p:nvPr/>
        </p:nvSpPr>
        <p:spPr>
          <a:xfrm>
            <a:off x="7482496" y="3016562"/>
            <a:ext cx="45719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3214BA99-ED95-4420-A069-D8CBB0D81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61"/>
          <a:stretch/>
        </p:blipFill>
        <p:spPr>
          <a:xfrm>
            <a:off x="2705489" y="1659260"/>
            <a:ext cx="656239" cy="743029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72F171E7-1F1E-464F-8105-016EEFB5C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61"/>
          <a:stretch/>
        </p:blipFill>
        <p:spPr>
          <a:xfrm>
            <a:off x="4853616" y="1596945"/>
            <a:ext cx="656239" cy="743029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5D82B563-BED8-4D31-8EFC-AD501240D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61"/>
          <a:stretch/>
        </p:blipFill>
        <p:spPr>
          <a:xfrm>
            <a:off x="7154376" y="1630364"/>
            <a:ext cx="656239" cy="743029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C229A8F2-9D86-4152-9070-3DE889D49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61"/>
          <a:stretch/>
        </p:blipFill>
        <p:spPr>
          <a:xfrm>
            <a:off x="10293651" y="1729077"/>
            <a:ext cx="656239" cy="743029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BCA3460E-171F-4A9E-8DF3-04D2D4C773EA}"/>
              </a:ext>
            </a:extLst>
          </p:cNvPr>
          <p:cNvSpPr txBox="1"/>
          <p:nvPr/>
        </p:nvSpPr>
        <p:spPr>
          <a:xfrm>
            <a:off x="2784459" y="1440456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2601BB3-2BD7-4132-9C13-D09DD84255D2}"/>
              </a:ext>
            </a:extLst>
          </p:cNvPr>
          <p:cNvSpPr txBox="1"/>
          <p:nvPr/>
        </p:nvSpPr>
        <p:spPr>
          <a:xfrm>
            <a:off x="4936807" y="1369904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7D9707A-BB3E-432A-B318-67ACF0630E19}"/>
              </a:ext>
            </a:extLst>
          </p:cNvPr>
          <p:cNvSpPr txBox="1"/>
          <p:nvPr/>
        </p:nvSpPr>
        <p:spPr>
          <a:xfrm>
            <a:off x="10306067" y="1404130"/>
            <a:ext cx="102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 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7803F28C-A49E-4175-B7F3-F3B139014596}"/>
              </a:ext>
            </a:extLst>
          </p:cNvPr>
          <p:cNvSpPr txBox="1"/>
          <p:nvPr/>
        </p:nvSpPr>
        <p:spPr>
          <a:xfrm>
            <a:off x="8147702" y="2273833"/>
            <a:ext cx="223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…………………</a:t>
            </a:r>
            <a:endParaRPr lang="zh-CN" altLang="en-US" sz="2800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8BD177E6-B897-4F82-A7B8-880A73DC9ADF}"/>
              </a:ext>
            </a:extLst>
          </p:cNvPr>
          <p:cNvCxnSpPr>
            <a:cxnSpLocks/>
          </p:cNvCxnSpPr>
          <p:nvPr/>
        </p:nvCxnSpPr>
        <p:spPr>
          <a:xfrm>
            <a:off x="2027541" y="6499396"/>
            <a:ext cx="3910366" cy="37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2456F2D9-C9A9-4D18-8219-7056AC8AA43B}"/>
              </a:ext>
            </a:extLst>
          </p:cNvPr>
          <p:cNvCxnSpPr>
            <a:cxnSpLocks/>
          </p:cNvCxnSpPr>
          <p:nvPr/>
        </p:nvCxnSpPr>
        <p:spPr>
          <a:xfrm flipV="1">
            <a:off x="2027541" y="5219236"/>
            <a:ext cx="0" cy="128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85AD651-5C5E-4FB8-98AD-B6D806009328}"/>
              </a:ext>
            </a:extLst>
          </p:cNvPr>
          <p:cNvSpPr/>
          <p:nvPr/>
        </p:nvSpPr>
        <p:spPr>
          <a:xfrm>
            <a:off x="2045550" y="5547406"/>
            <a:ext cx="1717040" cy="958260"/>
          </a:xfrm>
          <a:custGeom>
            <a:avLst/>
            <a:gdLst>
              <a:gd name="connsiteX0" fmla="*/ 0 w 1717040"/>
              <a:gd name="connsiteY0" fmla="*/ 955040 h 958260"/>
              <a:gd name="connsiteX1" fmla="*/ 325120 w 1717040"/>
              <a:gd name="connsiteY1" fmla="*/ 843280 h 958260"/>
              <a:gd name="connsiteX2" fmla="*/ 762000 w 1717040"/>
              <a:gd name="connsiteY2" fmla="*/ 863600 h 958260"/>
              <a:gd name="connsiteX3" fmla="*/ 1076960 w 1717040"/>
              <a:gd name="connsiteY3" fmla="*/ 0 h 958260"/>
              <a:gd name="connsiteX4" fmla="*/ 1209040 w 1717040"/>
              <a:gd name="connsiteY4" fmla="*/ 863600 h 958260"/>
              <a:gd name="connsiteX5" fmla="*/ 1351280 w 1717040"/>
              <a:gd name="connsiteY5" fmla="*/ 944880 h 958260"/>
              <a:gd name="connsiteX6" fmla="*/ 1473200 w 1717040"/>
              <a:gd name="connsiteY6" fmla="*/ 944880 h 958260"/>
              <a:gd name="connsiteX7" fmla="*/ 1635760 w 1717040"/>
              <a:gd name="connsiteY7" fmla="*/ 944880 h 958260"/>
              <a:gd name="connsiteX8" fmla="*/ 1717040 w 1717040"/>
              <a:gd name="connsiteY8" fmla="*/ 944880 h 958260"/>
              <a:gd name="connsiteX9" fmla="*/ 1706880 w 1717040"/>
              <a:gd name="connsiteY9" fmla="*/ 944880 h 95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7040" h="958260">
                <a:moveTo>
                  <a:pt x="0" y="955040"/>
                </a:moveTo>
                <a:cubicBezTo>
                  <a:pt x="99060" y="906780"/>
                  <a:pt x="198120" y="858520"/>
                  <a:pt x="325120" y="843280"/>
                </a:cubicBezTo>
                <a:cubicBezTo>
                  <a:pt x="452120" y="828040"/>
                  <a:pt x="636693" y="1004147"/>
                  <a:pt x="762000" y="863600"/>
                </a:cubicBezTo>
                <a:cubicBezTo>
                  <a:pt x="887307" y="723053"/>
                  <a:pt x="1002453" y="0"/>
                  <a:pt x="1076960" y="0"/>
                </a:cubicBezTo>
                <a:cubicBezTo>
                  <a:pt x="1151467" y="0"/>
                  <a:pt x="1163320" y="706120"/>
                  <a:pt x="1209040" y="863600"/>
                </a:cubicBezTo>
                <a:cubicBezTo>
                  <a:pt x="1254760" y="1021080"/>
                  <a:pt x="1307253" y="931333"/>
                  <a:pt x="1351280" y="944880"/>
                </a:cubicBezTo>
                <a:cubicBezTo>
                  <a:pt x="1395307" y="958427"/>
                  <a:pt x="1473200" y="944880"/>
                  <a:pt x="1473200" y="944880"/>
                </a:cubicBezTo>
                <a:lnTo>
                  <a:pt x="1635760" y="944880"/>
                </a:lnTo>
                <a:lnTo>
                  <a:pt x="1717040" y="944880"/>
                </a:lnTo>
                <a:lnTo>
                  <a:pt x="1706880" y="94488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DABF515F-D71D-4D5D-849E-04C838CA9090}"/>
              </a:ext>
            </a:extLst>
          </p:cNvPr>
          <p:cNvSpPr/>
          <p:nvPr/>
        </p:nvSpPr>
        <p:spPr>
          <a:xfrm>
            <a:off x="3793070" y="5575801"/>
            <a:ext cx="1503680" cy="1001939"/>
          </a:xfrm>
          <a:custGeom>
            <a:avLst/>
            <a:gdLst>
              <a:gd name="connsiteX0" fmla="*/ 0 w 1503680"/>
              <a:gd name="connsiteY0" fmla="*/ 926645 h 1001939"/>
              <a:gd name="connsiteX1" fmla="*/ 314960 w 1503680"/>
              <a:gd name="connsiteY1" fmla="*/ 926645 h 1001939"/>
              <a:gd name="connsiteX2" fmla="*/ 457200 w 1503680"/>
              <a:gd name="connsiteY2" fmla="*/ 916485 h 1001939"/>
              <a:gd name="connsiteX3" fmla="*/ 711200 w 1503680"/>
              <a:gd name="connsiteY3" fmla="*/ 22405 h 1001939"/>
              <a:gd name="connsiteX4" fmla="*/ 894080 w 1503680"/>
              <a:gd name="connsiteY4" fmla="*/ 327205 h 1001939"/>
              <a:gd name="connsiteX5" fmla="*/ 995680 w 1503680"/>
              <a:gd name="connsiteY5" fmla="*/ 957125 h 1001939"/>
              <a:gd name="connsiteX6" fmla="*/ 1107440 w 1503680"/>
              <a:gd name="connsiteY6" fmla="*/ 946965 h 1001939"/>
              <a:gd name="connsiteX7" fmla="*/ 1259840 w 1503680"/>
              <a:gd name="connsiteY7" fmla="*/ 916485 h 1001939"/>
              <a:gd name="connsiteX8" fmla="*/ 1422400 w 1503680"/>
              <a:gd name="connsiteY8" fmla="*/ 957125 h 1001939"/>
              <a:gd name="connsiteX9" fmla="*/ 1503680 w 1503680"/>
              <a:gd name="connsiteY9" fmla="*/ 957125 h 1001939"/>
              <a:gd name="connsiteX10" fmla="*/ 1503680 w 1503680"/>
              <a:gd name="connsiteY10" fmla="*/ 957125 h 100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3680" h="1001939">
                <a:moveTo>
                  <a:pt x="0" y="926645"/>
                </a:moveTo>
                <a:lnTo>
                  <a:pt x="314960" y="926645"/>
                </a:lnTo>
                <a:cubicBezTo>
                  <a:pt x="391160" y="924952"/>
                  <a:pt x="391160" y="1067192"/>
                  <a:pt x="457200" y="916485"/>
                </a:cubicBezTo>
                <a:cubicBezTo>
                  <a:pt x="523240" y="765778"/>
                  <a:pt x="638387" y="120618"/>
                  <a:pt x="711200" y="22405"/>
                </a:cubicBezTo>
                <a:cubicBezTo>
                  <a:pt x="784013" y="-75808"/>
                  <a:pt x="846667" y="171418"/>
                  <a:pt x="894080" y="327205"/>
                </a:cubicBezTo>
                <a:cubicBezTo>
                  <a:pt x="941493" y="482992"/>
                  <a:pt x="960120" y="853832"/>
                  <a:pt x="995680" y="957125"/>
                </a:cubicBezTo>
                <a:cubicBezTo>
                  <a:pt x="1031240" y="1060418"/>
                  <a:pt x="1063413" y="953738"/>
                  <a:pt x="1107440" y="946965"/>
                </a:cubicBezTo>
                <a:cubicBezTo>
                  <a:pt x="1151467" y="940192"/>
                  <a:pt x="1207347" y="914792"/>
                  <a:pt x="1259840" y="916485"/>
                </a:cubicBezTo>
                <a:cubicBezTo>
                  <a:pt x="1312333" y="918178"/>
                  <a:pt x="1381760" y="950352"/>
                  <a:pt x="1422400" y="957125"/>
                </a:cubicBezTo>
                <a:cubicBezTo>
                  <a:pt x="1463040" y="963898"/>
                  <a:pt x="1503680" y="957125"/>
                  <a:pt x="1503680" y="957125"/>
                </a:cubicBezTo>
                <a:lnTo>
                  <a:pt x="1503680" y="957125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E316EC61-1C00-4AB0-9A60-56E51D639928}"/>
              </a:ext>
            </a:extLst>
          </p:cNvPr>
          <p:cNvCxnSpPr>
            <a:cxnSpLocks/>
          </p:cNvCxnSpPr>
          <p:nvPr/>
        </p:nvCxnSpPr>
        <p:spPr>
          <a:xfrm>
            <a:off x="3092030" y="5547406"/>
            <a:ext cx="29403" cy="95192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E5243CC0-B7FB-4499-B274-15B258FBAA73}"/>
              </a:ext>
            </a:extLst>
          </p:cNvPr>
          <p:cNvCxnSpPr>
            <a:cxnSpLocks/>
          </p:cNvCxnSpPr>
          <p:nvPr/>
        </p:nvCxnSpPr>
        <p:spPr>
          <a:xfrm>
            <a:off x="4515507" y="5575801"/>
            <a:ext cx="29403" cy="95192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CF3F515-4B64-430A-8CFB-3DEA900DCF48}"/>
              </a:ext>
            </a:extLst>
          </p:cNvPr>
          <p:cNvSpPr txBox="1"/>
          <p:nvPr/>
        </p:nvSpPr>
        <p:spPr>
          <a:xfrm>
            <a:off x="7212795" y="1440456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13C01742-A3A0-4C55-86C5-0AC61BA8B66A}"/>
                  </a:ext>
                </a:extLst>
              </p:cNvPr>
              <p:cNvSpPr txBox="1"/>
              <p:nvPr/>
            </p:nvSpPr>
            <p:spPr>
              <a:xfrm>
                <a:off x="2891089" y="6451205"/>
                <a:ext cx="2800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13C01742-A3A0-4C55-86C5-0AC61BA8B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089" y="6451205"/>
                <a:ext cx="280035" cy="369332"/>
              </a:xfrm>
              <a:prstGeom prst="rect">
                <a:avLst/>
              </a:prstGeom>
              <a:blipFill>
                <a:blip r:embed="rId4"/>
                <a:stretch>
                  <a:fillRect r="-45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7BE9A712-5999-499E-839F-85ABA48473C9}"/>
                  </a:ext>
                </a:extLst>
              </p:cNvPr>
              <p:cNvSpPr txBox="1"/>
              <p:nvPr/>
            </p:nvSpPr>
            <p:spPr>
              <a:xfrm>
                <a:off x="4361919" y="6451205"/>
                <a:ext cx="2800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7BE9A712-5999-499E-839F-85ABA484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919" y="6451205"/>
                <a:ext cx="280035" cy="369332"/>
              </a:xfrm>
              <a:prstGeom prst="rect">
                <a:avLst/>
              </a:prstGeom>
              <a:blipFill>
                <a:blip r:embed="rId5"/>
                <a:stretch>
                  <a:fillRect r="-4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760A8187-F8E7-4C57-8A7A-8E8CCCD88787}"/>
                  </a:ext>
                </a:extLst>
              </p:cNvPr>
              <p:cNvSpPr txBox="1"/>
              <p:nvPr/>
            </p:nvSpPr>
            <p:spPr>
              <a:xfrm>
                <a:off x="6258297" y="5595096"/>
                <a:ext cx="4956903" cy="91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𝜆𝜔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760A8187-F8E7-4C57-8A7A-8E8CCCD8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297" y="5595096"/>
                <a:ext cx="4956903" cy="910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箭头: 手杖形 134">
            <a:extLst>
              <a:ext uri="{FF2B5EF4-FFF2-40B4-BE49-F238E27FC236}">
                <a16:creationId xmlns:a16="http://schemas.microsoft.com/office/drawing/2014/main" id="{4DBEBE6C-7AEC-4C6C-8ABB-B0ABD26B1DB4}"/>
              </a:ext>
            </a:extLst>
          </p:cNvPr>
          <p:cNvSpPr/>
          <p:nvPr/>
        </p:nvSpPr>
        <p:spPr>
          <a:xfrm rot="16200000" flipH="1">
            <a:off x="-23603" y="4259526"/>
            <a:ext cx="1878304" cy="1649379"/>
          </a:xfrm>
          <a:prstGeom prst="uturnArrow">
            <a:avLst>
              <a:gd name="adj1" fmla="val 13401"/>
              <a:gd name="adj2" fmla="val 25000"/>
              <a:gd name="adj3" fmla="val 19465"/>
              <a:gd name="adj4" fmla="val 43750"/>
              <a:gd name="adj5" fmla="val 10000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4373502-242F-4C0D-8C08-34CEB0C97DA5}"/>
              </a:ext>
            </a:extLst>
          </p:cNvPr>
          <p:cNvSpPr txBox="1"/>
          <p:nvPr/>
        </p:nvSpPr>
        <p:spPr>
          <a:xfrm>
            <a:off x="647017" y="4766478"/>
            <a:ext cx="7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0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32" grpId="0"/>
      <p:bldP spid="133" grpId="0"/>
      <p:bldP spid="134" grpId="0"/>
      <p:bldP spid="135" grpId="0" animBg="1"/>
      <p:bldP spid="1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1BD4D-760E-4D0F-9539-17789637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478308D-1A87-48EF-87C6-20DD2E6D78B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21957" y="1296034"/>
                <a:ext cx="11348086" cy="497268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/>
                  <a:t>Angle FFT </a:t>
                </a:r>
                <a:r>
                  <a:rPr lang="zh-CN" altLang="en-US" sz="2800" dirty="0"/>
                  <a:t>方法的分析</a:t>
                </a:r>
                <a:endParaRPr lang="en-US" altLang="zh-CN" sz="2800" dirty="0"/>
              </a:p>
              <a:p>
                <a:r>
                  <a:rPr lang="en-US" altLang="zh-CN" sz="2800" dirty="0"/>
                  <a:t>FFT</a:t>
                </a:r>
                <a:r>
                  <a:rPr lang="zh-CN" altLang="en-US" sz="2800" dirty="0"/>
                  <a:t>的分辨率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zh-CN" altLang="el-G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𝑑𝑐𝑜𝑠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m:rPr>
                        <m:sty m:val="p"/>
                      </m:rPr>
                      <a:rPr lang="el-GR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r>
                  <a:rPr lang="zh-CN" altLang="en-US" sz="2800" dirty="0"/>
                  <a:t>角度分辨率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𝑀𝑑𝑐𝑜𝑠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r>
                  <a:rPr lang="zh-CN" altLang="en-US" sz="2800" b="0" dirty="0">
                    <a:ea typeface="Cambria Math" panose="02040503050406030204" pitchFamily="18" charset="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800" b="0" dirty="0">
                    <a:ea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2800" b="0" dirty="0">
                    <a:ea typeface="Cambria Math" panose="02040503050406030204" pitchFamily="18" charset="0"/>
                  </a:rPr>
                  <a:t>为例，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最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好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分辨率</m:t>
                    </m:r>
                  </m:oMath>
                </a14:m>
                <a:r>
                  <a:rPr lang="zh-CN" altLang="en-US" sz="2800" b="0" dirty="0">
                    <a:ea typeface="Cambria Math" panose="02040503050406030204" pitchFamily="18" charset="0"/>
                  </a:rPr>
                  <a:t>也才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15</a:t>
                </a:r>
                <a:r>
                  <a:rPr lang="zh-CN" altLang="en-US" sz="2800" b="0" dirty="0">
                    <a:ea typeface="Cambria Math" panose="02040503050406030204" pitchFamily="18" charset="0"/>
                  </a:rPr>
                  <a:t>度</a:t>
                </a:r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r>
                  <a:rPr lang="zh-CN" altLang="en-US" sz="2800" b="0" dirty="0">
                    <a:ea typeface="Cambria Math" panose="02040503050406030204" pitchFamily="18" charset="0"/>
                  </a:rPr>
                  <a:t>离散角度序列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[</a:t>
                </a:r>
                <a:r>
                  <a:rPr lang="zh-CN" altLang="en-US" sz="2800" b="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-90</a:t>
                </a:r>
                <a:r>
                  <a:rPr lang="en-US" altLang="zh-CN" sz="2800" dirty="0">
                    <a:ea typeface="Cambria Math" panose="02040503050406030204" pitchFamily="18" charset="0"/>
                  </a:rPr>
                  <a:t>,</a:t>
                </a:r>
                <a:r>
                  <a:rPr lang="zh-CN" altLang="en-US" sz="2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-48.59,</a:t>
                </a:r>
                <a:r>
                  <a:rPr lang="zh-CN" altLang="en-US" sz="2800" b="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-30.00,</a:t>
                </a:r>
                <a:r>
                  <a:rPr lang="zh-CN" altLang="en-US" sz="2800" b="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-14.47,</a:t>
                </a:r>
                <a:r>
                  <a:rPr lang="zh-CN" altLang="en-US" sz="2800" b="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0</a:t>
                </a:r>
                <a:r>
                  <a:rPr lang="en-US" altLang="zh-CN" sz="2800" dirty="0">
                    <a:ea typeface="Cambria Math" panose="02040503050406030204" pitchFamily="18" charset="0"/>
                  </a:rPr>
                  <a:t>, 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14.47</a:t>
                </a:r>
                <a:r>
                  <a:rPr lang="en-US" altLang="zh-CN" sz="2800" dirty="0">
                    <a:ea typeface="Cambria Math" panose="02040503050406030204" pitchFamily="18" charset="0"/>
                  </a:rPr>
                  <a:t>, 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30.00</a:t>
                </a:r>
                <a:r>
                  <a:rPr lang="en-US" altLang="zh-CN" sz="2800" dirty="0">
                    <a:ea typeface="Cambria Math" panose="02040503050406030204" pitchFamily="18" charset="0"/>
                  </a:rPr>
                  <a:t>, 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48.59 ]</a:t>
                </a:r>
              </a:p>
              <a:p>
                <a:r>
                  <a:rPr lang="en-US" altLang="zh-CN" sz="2800" b="0" dirty="0">
                    <a:ea typeface="Cambria Math" panose="02040503050406030204" pitchFamily="18" charset="0"/>
                  </a:rPr>
                  <a:t>Angle FFT</a:t>
                </a:r>
                <a:r>
                  <a:rPr lang="zh-CN" altLang="en-US" sz="2800" b="0" dirty="0">
                    <a:ea typeface="Cambria Math" panose="02040503050406030204" pitchFamily="18" charset="0"/>
                  </a:rPr>
                  <a:t>法要求天线之间必须是等距的，而等距在实际雷达中并不一定满足，</a:t>
                </a:r>
                <a:r>
                  <a:rPr lang="zh-CN" altLang="en-US" sz="2800" dirty="0">
                    <a:ea typeface="Cambria Math" panose="02040503050406030204" pitchFamily="18" charset="0"/>
                  </a:rPr>
                  <a:t>且</a:t>
                </a:r>
                <a:r>
                  <a:rPr lang="en-US" altLang="zh-CN" sz="2800" b="0" dirty="0">
                    <a:ea typeface="Cambria Math" panose="02040503050406030204" pitchFamily="18" charset="0"/>
                  </a:rPr>
                  <a:t>Angle FFT</a:t>
                </a:r>
                <a:r>
                  <a:rPr lang="zh-CN" altLang="en-US" sz="2800" b="0" dirty="0">
                    <a:ea typeface="Cambria Math" panose="02040503050406030204" pitchFamily="18" charset="0"/>
                  </a:rPr>
                  <a:t>法的精度可能不够，难以达到实际应用要求</a:t>
                </a:r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endParaRPr lang="zh-CN" altLang="en-US" sz="2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478308D-1A87-48EF-87C6-20DD2E6D7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21957" y="1296034"/>
                <a:ext cx="11348086" cy="4972686"/>
              </a:xfrm>
              <a:blipFill>
                <a:blip r:embed="rId2"/>
                <a:stretch>
                  <a:fillRect l="-967" t="-2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4953E65-69E8-4188-80A2-6F1609113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20" y="936145"/>
            <a:ext cx="3621723" cy="29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8113-1125-410B-A859-6567319C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407D1B-96B9-4811-8FD0-52DC72CD05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037" y="1214754"/>
            <a:ext cx="10977563" cy="524700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数字波束赋形法测角（</a:t>
            </a:r>
            <a:r>
              <a:rPr lang="en-US" altLang="zh-CN" sz="2800" dirty="0"/>
              <a:t>DBF</a:t>
            </a:r>
            <a:r>
              <a:rPr lang="zh-CN" altLang="en-US" sz="2800" dirty="0"/>
              <a:t>，</a:t>
            </a:r>
            <a:r>
              <a:rPr lang="en-US" altLang="zh-CN" sz="2800" dirty="0"/>
              <a:t>Digital Beamforming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3503CE-9FB1-4925-9DBF-4FC69714E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61"/>
          <a:stretch/>
        </p:blipFill>
        <p:spPr>
          <a:xfrm>
            <a:off x="2055249" y="3513136"/>
            <a:ext cx="656239" cy="7430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3492FF-48B5-4074-95FD-88AED9053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72" b="10993"/>
          <a:stretch/>
        </p:blipFill>
        <p:spPr>
          <a:xfrm>
            <a:off x="887545" y="3594816"/>
            <a:ext cx="519236" cy="6613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5CA9DF-1B0E-4C4D-A853-7E14DC8FD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61"/>
          <a:stretch/>
        </p:blipFill>
        <p:spPr>
          <a:xfrm>
            <a:off x="2998718" y="3513135"/>
            <a:ext cx="656239" cy="7430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EDAC07-A99F-4C66-98D5-0285B3166A06}"/>
              </a:ext>
            </a:extLst>
          </p:cNvPr>
          <p:cNvSpPr txBox="1"/>
          <p:nvPr/>
        </p:nvSpPr>
        <p:spPr>
          <a:xfrm>
            <a:off x="2060787" y="4256164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B6C35D-9209-4DD0-9B55-BCF75BB86EFF}"/>
              </a:ext>
            </a:extLst>
          </p:cNvPr>
          <p:cNvSpPr txBox="1"/>
          <p:nvPr/>
        </p:nvSpPr>
        <p:spPr>
          <a:xfrm>
            <a:off x="3034605" y="4256164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DC9328-07C4-4E34-9AFC-DC550E3C016C}"/>
              </a:ext>
            </a:extLst>
          </p:cNvPr>
          <p:cNvSpPr txBox="1"/>
          <p:nvPr/>
        </p:nvSpPr>
        <p:spPr>
          <a:xfrm>
            <a:off x="880004" y="4256164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BB16AEC-446D-48AB-A037-C56787B83829}"/>
              </a:ext>
            </a:extLst>
          </p:cNvPr>
          <p:cNvCxnSpPr>
            <a:cxnSpLocks/>
          </p:cNvCxnSpPr>
          <p:nvPr/>
        </p:nvCxnSpPr>
        <p:spPr>
          <a:xfrm flipH="1" flipV="1">
            <a:off x="474684" y="2133600"/>
            <a:ext cx="683571" cy="1550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04A619-FBFF-441F-844E-8D5173F54F87}"/>
              </a:ext>
            </a:extLst>
          </p:cNvPr>
          <p:cNvCxnSpPr>
            <a:cxnSpLocks/>
          </p:cNvCxnSpPr>
          <p:nvPr/>
        </p:nvCxnSpPr>
        <p:spPr>
          <a:xfrm>
            <a:off x="1683824" y="2133600"/>
            <a:ext cx="710048" cy="157222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E514B8C-62D9-4B35-AAA5-189046B79210}"/>
              </a:ext>
            </a:extLst>
          </p:cNvPr>
          <p:cNvCxnSpPr>
            <a:cxnSpLocks/>
          </p:cNvCxnSpPr>
          <p:nvPr/>
        </p:nvCxnSpPr>
        <p:spPr>
          <a:xfrm>
            <a:off x="2669367" y="2111416"/>
            <a:ext cx="710048" cy="15722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5FDC03B-5351-434F-A4B5-FCBA50E18A73}"/>
              </a:ext>
            </a:extLst>
          </p:cNvPr>
          <p:cNvCxnSpPr/>
          <p:nvPr/>
        </p:nvCxnSpPr>
        <p:spPr>
          <a:xfrm>
            <a:off x="2393872" y="3683636"/>
            <a:ext cx="93296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4886DAD-D1CF-4D8B-B15E-15255A034F26}"/>
              </a:ext>
            </a:extLst>
          </p:cNvPr>
          <p:cNvCxnSpPr>
            <a:cxnSpLocks/>
          </p:cNvCxnSpPr>
          <p:nvPr/>
        </p:nvCxnSpPr>
        <p:spPr>
          <a:xfrm flipV="1">
            <a:off x="2383368" y="3230880"/>
            <a:ext cx="745912" cy="43815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弧形 27">
            <a:extLst>
              <a:ext uri="{FF2B5EF4-FFF2-40B4-BE49-F238E27FC236}">
                <a16:creationId xmlns:a16="http://schemas.microsoft.com/office/drawing/2014/main" id="{9B2FF956-FD18-4F1F-91DB-F4A6CB6CC3BA}"/>
              </a:ext>
            </a:extLst>
          </p:cNvPr>
          <p:cNvSpPr/>
          <p:nvPr/>
        </p:nvSpPr>
        <p:spPr>
          <a:xfrm>
            <a:off x="2562586" y="3464869"/>
            <a:ext cx="294640" cy="42293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5F11509-4795-4D88-9E88-CA7B1B833B8B}"/>
                  </a:ext>
                </a:extLst>
              </p:cNvPr>
              <p:cNvSpPr txBox="1"/>
              <p:nvPr/>
            </p:nvSpPr>
            <p:spPr>
              <a:xfrm>
                <a:off x="2690577" y="3347967"/>
                <a:ext cx="505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5F11509-4795-4D88-9E88-CA7B1B833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577" y="3347967"/>
                <a:ext cx="5052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D1A4A4D-063E-4881-BFDB-B950AC0F91B0}"/>
                  </a:ext>
                </a:extLst>
              </p:cNvPr>
              <p:cNvSpPr txBox="1"/>
              <p:nvPr/>
            </p:nvSpPr>
            <p:spPr>
              <a:xfrm>
                <a:off x="2383368" y="3675943"/>
                <a:ext cx="997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D1A4A4D-063E-4881-BFDB-B950AC0F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368" y="3675943"/>
                <a:ext cx="9977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86DF86C-916F-4C3C-8ECF-C6FAC304CEA1}"/>
                  </a:ext>
                </a:extLst>
              </p:cNvPr>
              <p:cNvSpPr txBox="1"/>
              <p:nvPr/>
            </p:nvSpPr>
            <p:spPr>
              <a:xfrm>
                <a:off x="126409" y="4942371"/>
                <a:ext cx="5795963" cy="1493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ea typeface="Cambria Math" panose="020405030504060302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为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半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波长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则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𝑑𝑠𝑖𝑛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en-US" altLang="zh-CN" sz="2400" dirty="0"/>
                  <a:t>30°</a:t>
                </a:r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86DF86C-916F-4C3C-8ECF-C6FAC304C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09" y="4942371"/>
                <a:ext cx="5795963" cy="1493229"/>
              </a:xfrm>
              <a:prstGeom prst="rect">
                <a:avLst/>
              </a:prstGeom>
              <a:blipFill>
                <a:blip r:embed="rId6"/>
                <a:stretch>
                  <a:fillRect l="-1682" b="-3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FDB9AEA-B300-401A-B455-39D510F7AEC4}"/>
              </a:ext>
            </a:extLst>
          </p:cNvPr>
          <p:cNvCxnSpPr>
            <a:cxnSpLocks/>
          </p:cNvCxnSpPr>
          <p:nvPr/>
        </p:nvCxnSpPr>
        <p:spPr>
          <a:xfrm flipV="1">
            <a:off x="5171608" y="4057067"/>
            <a:ext cx="1889760" cy="11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457071A-88C8-4DD8-9913-03D2647B2852}"/>
              </a:ext>
            </a:extLst>
          </p:cNvPr>
          <p:cNvCxnSpPr>
            <a:cxnSpLocks/>
          </p:cNvCxnSpPr>
          <p:nvPr/>
        </p:nvCxnSpPr>
        <p:spPr>
          <a:xfrm flipV="1">
            <a:off x="6116488" y="2820516"/>
            <a:ext cx="0" cy="2022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9A69187-23B6-4F48-A676-128DA4DAB898}"/>
              </a:ext>
            </a:extLst>
          </p:cNvPr>
          <p:cNvCxnSpPr>
            <a:cxnSpLocks/>
          </p:cNvCxnSpPr>
          <p:nvPr/>
        </p:nvCxnSpPr>
        <p:spPr>
          <a:xfrm flipV="1">
            <a:off x="6122721" y="3739061"/>
            <a:ext cx="542407" cy="2906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E56B54D-69D0-40F9-A02E-6E34AEF7A16C}"/>
              </a:ext>
            </a:extLst>
          </p:cNvPr>
          <p:cNvCxnSpPr>
            <a:cxnSpLocks/>
          </p:cNvCxnSpPr>
          <p:nvPr/>
        </p:nvCxnSpPr>
        <p:spPr>
          <a:xfrm flipH="1" flipV="1">
            <a:off x="5791035" y="3495621"/>
            <a:ext cx="325453" cy="5614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B784959-F8EB-4521-A7EF-201F9E11080F}"/>
              </a:ext>
            </a:extLst>
          </p:cNvPr>
          <p:cNvCxnSpPr>
            <a:cxnSpLocks/>
          </p:cNvCxnSpPr>
          <p:nvPr/>
        </p:nvCxnSpPr>
        <p:spPr>
          <a:xfrm>
            <a:off x="8968883" y="4106570"/>
            <a:ext cx="257025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B6D97C3-B6AB-4E2A-A908-DE06843CCE08}"/>
              </a:ext>
            </a:extLst>
          </p:cNvPr>
          <p:cNvCxnSpPr>
            <a:cxnSpLocks/>
          </p:cNvCxnSpPr>
          <p:nvPr/>
        </p:nvCxnSpPr>
        <p:spPr>
          <a:xfrm flipV="1">
            <a:off x="10226624" y="2870018"/>
            <a:ext cx="0" cy="2022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6D5B733F-E9E0-496A-B025-E2C13F4B8964}"/>
              </a:ext>
            </a:extLst>
          </p:cNvPr>
          <p:cNvCxnSpPr>
            <a:cxnSpLocks/>
          </p:cNvCxnSpPr>
          <p:nvPr/>
        </p:nvCxnSpPr>
        <p:spPr>
          <a:xfrm flipV="1">
            <a:off x="10232857" y="3788563"/>
            <a:ext cx="542407" cy="2906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083125C-6525-4393-86CE-8A7EFAC8003D}"/>
              </a:ext>
            </a:extLst>
          </p:cNvPr>
          <p:cNvCxnSpPr>
            <a:cxnSpLocks/>
          </p:cNvCxnSpPr>
          <p:nvPr/>
        </p:nvCxnSpPr>
        <p:spPr>
          <a:xfrm flipV="1">
            <a:off x="10768559" y="3496137"/>
            <a:ext cx="583767" cy="30236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8E9D3DE9-C6C2-447B-96A4-9044C2710B9E}"/>
              </a:ext>
            </a:extLst>
          </p:cNvPr>
          <p:cNvSpPr txBox="1"/>
          <p:nvPr/>
        </p:nvSpPr>
        <p:spPr>
          <a:xfrm>
            <a:off x="7310705" y="2133600"/>
            <a:ext cx="3464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先乘再加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E3BAB565-2569-4F65-91E7-655B37A44F80}"/>
                  </a:ext>
                </a:extLst>
              </p:cNvPr>
              <p:cNvSpPr txBox="1"/>
              <p:nvPr/>
            </p:nvSpPr>
            <p:spPr>
              <a:xfrm>
                <a:off x="5724338" y="4998058"/>
                <a:ext cx="6341253" cy="1601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红色向量乘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⁡(30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然后相加，此时能量最大。若红色向量乘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，对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一个范围（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FOV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）进行遍历，便可以得到一个角度谱，能量最高的地方即为来波角度。</a:t>
                </a: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E3BAB565-2569-4F65-91E7-655B37A44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338" y="4998058"/>
                <a:ext cx="6341253" cy="1601208"/>
              </a:xfrm>
              <a:prstGeom prst="rect">
                <a:avLst/>
              </a:prstGeom>
              <a:blipFill>
                <a:blip r:embed="rId7"/>
                <a:stretch>
                  <a:fillRect l="-1442" t="-3422" r="-5385" b="-7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">
            <a:extLst>
              <a:ext uri="{FF2B5EF4-FFF2-40B4-BE49-F238E27FC236}">
                <a16:creationId xmlns:a16="http://schemas.microsoft.com/office/drawing/2014/main" id="{E17312E8-19FD-4157-972D-DA2775FC0BB8}"/>
              </a:ext>
            </a:extLst>
          </p:cNvPr>
          <p:cNvSpPr/>
          <p:nvPr/>
        </p:nvSpPr>
        <p:spPr>
          <a:xfrm>
            <a:off x="7466120" y="3925490"/>
            <a:ext cx="1180730" cy="29065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C2F92E-7B40-49AD-8A39-782B2A5762EC}"/>
                  </a:ext>
                </a:extLst>
              </p:cNvPr>
              <p:cNvSpPr txBox="1"/>
              <p:nvPr/>
            </p:nvSpPr>
            <p:spPr>
              <a:xfrm>
                <a:off x="7352713" y="2964892"/>
                <a:ext cx="1593140" cy="93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⁡(30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，对红色向量进行相位补偿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C2F92E-7B40-49AD-8A39-782B2A57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713" y="2964892"/>
                <a:ext cx="1593140" cy="934808"/>
              </a:xfrm>
              <a:prstGeom prst="rect">
                <a:avLst/>
              </a:prstGeom>
              <a:blipFill>
                <a:blip r:embed="rId8"/>
                <a:stretch>
                  <a:fillRect l="-3065" t="-4545" r="-1800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77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FDB64-0EB8-47A3-BDCC-B0D8E9F4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测角基本原理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84E58AE-8374-4901-A867-8250897C34B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6554" y="1163954"/>
                <a:ext cx="10962005" cy="4952365"/>
              </a:xfrm>
            </p:spPr>
            <p:txBody>
              <a:bodyPr/>
              <a:lstStyle/>
              <a:p>
                <a:r>
                  <a:rPr lang="zh-CN" altLang="en-US" sz="2800" dirty="0"/>
                  <a:t>数字波束赋形法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𝑑𝑠𝑖𝑛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𝑑𝑠𝑖𝑛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𝑗𝑛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𝑑𝑠𝑖𝑛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信号向量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𝑠𝑝𝑒𝑐𝑡𝑟𝑢𝑚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84E58AE-8374-4901-A867-8250897C3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6554" y="1163954"/>
                <a:ext cx="10962005" cy="4952365"/>
              </a:xfrm>
              <a:blipFill>
                <a:blip r:embed="rId2"/>
                <a:stretch>
                  <a:fillRect l="-1001" t="-2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4272798-2FD6-4D0A-8FA0-289DA2C3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61"/>
          <a:stretch/>
        </p:blipFill>
        <p:spPr>
          <a:xfrm>
            <a:off x="8721198" y="2717180"/>
            <a:ext cx="656239" cy="7430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C09A99-7F28-4762-9C6B-BD8BFFF3E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72" b="10993"/>
          <a:stretch/>
        </p:blipFill>
        <p:spPr>
          <a:xfrm>
            <a:off x="7553494" y="2798860"/>
            <a:ext cx="519236" cy="6613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091121-0306-4697-897D-BC20A0BC0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61"/>
          <a:stretch/>
        </p:blipFill>
        <p:spPr>
          <a:xfrm>
            <a:off x="9664667" y="2717179"/>
            <a:ext cx="656239" cy="7430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B39862-7099-4059-90A0-7EBF8C35356D}"/>
              </a:ext>
            </a:extLst>
          </p:cNvPr>
          <p:cNvSpPr txBox="1"/>
          <p:nvPr/>
        </p:nvSpPr>
        <p:spPr>
          <a:xfrm>
            <a:off x="8726736" y="3460208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035BAB-A0AC-4185-B8E3-21E0CB3A7E1E}"/>
              </a:ext>
            </a:extLst>
          </p:cNvPr>
          <p:cNvSpPr txBox="1"/>
          <p:nvPr/>
        </p:nvSpPr>
        <p:spPr>
          <a:xfrm>
            <a:off x="9700554" y="3460208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4CC3AF-EAA2-4337-9F2C-9B3D715315B8}"/>
              </a:ext>
            </a:extLst>
          </p:cNvPr>
          <p:cNvSpPr txBox="1"/>
          <p:nvPr/>
        </p:nvSpPr>
        <p:spPr>
          <a:xfrm>
            <a:off x="7545953" y="3460208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25B6725-2B7A-40EB-8AD2-BD0A6EF039FA}"/>
              </a:ext>
            </a:extLst>
          </p:cNvPr>
          <p:cNvCxnSpPr>
            <a:cxnSpLocks/>
          </p:cNvCxnSpPr>
          <p:nvPr/>
        </p:nvCxnSpPr>
        <p:spPr>
          <a:xfrm flipH="1" flipV="1">
            <a:off x="7140633" y="1337644"/>
            <a:ext cx="683571" cy="1550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85A80BA-7AA9-4515-8508-DA41C49C4D4B}"/>
              </a:ext>
            </a:extLst>
          </p:cNvPr>
          <p:cNvCxnSpPr>
            <a:cxnSpLocks/>
          </p:cNvCxnSpPr>
          <p:nvPr/>
        </p:nvCxnSpPr>
        <p:spPr>
          <a:xfrm>
            <a:off x="8349773" y="1337644"/>
            <a:ext cx="710048" cy="1572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2FAC7CE-1C12-4889-B2CD-30D47D9142FC}"/>
              </a:ext>
            </a:extLst>
          </p:cNvPr>
          <p:cNvCxnSpPr>
            <a:cxnSpLocks/>
          </p:cNvCxnSpPr>
          <p:nvPr/>
        </p:nvCxnSpPr>
        <p:spPr>
          <a:xfrm>
            <a:off x="9335316" y="1315460"/>
            <a:ext cx="710048" cy="1572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7CF441D-91A1-4D05-93CA-1723EE6F6FC1}"/>
              </a:ext>
            </a:extLst>
          </p:cNvPr>
          <p:cNvCxnSpPr/>
          <p:nvPr/>
        </p:nvCxnSpPr>
        <p:spPr>
          <a:xfrm>
            <a:off x="9059821" y="2887680"/>
            <a:ext cx="93296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931F31D-BD75-4042-91D4-99839F7C4A11}"/>
              </a:ext>
            </a:extLst>
          </p:cNvPr>
          <p:cNvCxnSpPr>
            <a:cxnSpLocks/>
          </p:cNvCxnSpPr>
          <p:nvPr/>
        </p:nvCxnSpPr>
        <p:spPr>
          <a:xfrm flipV="1">
            <a:off x="9049317" y="2434924"/>
            <a:ext cx="745912" cy="43815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形 14">
            <a:extLst>
              <a:ext uri="{FF2B5EF4-FFF2-40B4-BE49-F238E27FC236}">
                <a16:creationId xmlns:a16="http://schemas.microsoft.com/office/drawing/2014/main" id="{E29D2779-EE58-4FEE-A762-040B6B9C2E1A}"/>
              </a:ext>
            </a:extLst>
          </p:cNvPr>
          <p:cNvSpPr/>
          <p:nvPr/>
        </p:nvSpPr>
        <p:spPr>
          <a:xfrm>
            <a:off x="9228535" y="2668913"/>
            <a:ext cx="294640" cy="42293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3CC0A3-767A-4EEA-BC52-AD7AF925F95E}"/>
                  </a:ext>
                </a:extLst>
              </p:cNvPr>
              <p:cNvSpPr txBox="1"/>
              <p:nvPr/>
            </p:nvSpPr>
            <p:spPr>
              <a:xfrm>
                <a:off x="9356526" y="2552011"/>
                <a:ext cx="505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3CC0A3-767A-4EEA-BC52-AD7AF925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526" y="2552011"/>
                <a:ext cx="5052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A16E198-13BB-4F9C-8818-C88322A6B173}"/>
                  </a:ext>
                </a:extLst>
              </p:cNvPr>
              <p:cNvSpPr txBox="1"/>
              <p:nvPr/>
            </p:nvSpPr>
            <p:spPr>
              <a:xfrm>
                <a:off x="9049317" y="2879987"/>
                <a:ext cx="997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A16E198-13BB-4F9C-8818-C88322A6B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317" y="2879987"/>
                <a:ext cx="9977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B7D0340-98DB-4FF8-935D-35750300E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61"/>
          <a:stretch/>
        </p:blipFill>
        <p:spPr>
          <a:xfrm>
            <a:off x="11175778" y="2717179"/>
            <a:ext cx="656239" cy="74302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4AB365B-440B-4CBB-A31C-47B0BF22C8D6}"/>
              </a:ext>
            </a:extLst>
          </p:cNvPr>
          <p:cNvSpPr txBox="1"/>
          <p:nvPr/>
        </p:nvSpPr>
        <p:spPr>
          <a:xfrm>
            <a:off x="11117473" y="3460208"/>
            <a:ext cx="83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 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4C52690-10FB-43FA-A1F6-8713535ADB32}"/>
              </a:ext>
            </a:extLst>
          </p:cNvPr>
          <p:cNvCxnSpPr>
            <a:cxnSpLocks/>
          </p:cNvCxnSpPr>
          <p:nvPr/>
        </p:nvCxnSpPr>
        <p:spPr>
          <a:xfrm>
            <a:off x="10826967" y="1326552"/>
            <a:ext cx="710048" cy="1572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4B9B421-8A74-46D1-87E8-6659B1AD9732}"/>
              </a:ext>
            </a:extLst>
          </p:cNvPr>
          <p:cNvSpPr txBox="1"/>
          <p:nvPr/>
        </p:nvSpPr>
        <p:spPr>
          <a:xfrm>
            <a:off x="10180272" y="2626070"/>
            <a:ext cx="123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…………</a:t>
            </a:r>
            <a:endParaRPr lang="zh-CN" altLang="en-US" sz="28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243C1AC-1853-40E8-9EF6-786C44EED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010" y="3674142"/>
            <a:ext cx="3938031" cy="31021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261B0B6-8F96-4F75-B47A-D3BA81393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7283" y="3837606"/>
            <a:ext cx="3739684" cy="293866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64B0FB3-D3CB-402F-B613-6B3E3ABA4C1D}"/>
              </a:ext>
            </a:extLst>
          </p:cNvPr>
          <p:cNvSpPr txBox="1"/>
          <p:nvPr/>
        </p:nvSpPr>
        <p:spPr>
          <a:xfrm>
            <a:off x="969756" y="4084320"/>
            <a:ext cx="511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谱函数示例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1B50A8-6F11-4B59-8B8B-EFF42299DBD2}"/>
              </a:ext>
            </a:extLst>
          </p:cNvPr>
          <p:cNvSpPr txBox="1"/>
          <p:nvPr/>
        </p:nvSpPr>
        <p:spPr>
          <a:xfrm>
            <a:off x="6279165" y="4183551"/>
            <a:ext cx="511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天线响应图</a:t>
            </a:r>
          </a:p>
        </p:txBody>
      </p:sp>
    </p:spTree>
    <p:extLst>
      <p:ext uri="{BB962C8B-B14F-4D97-AF65-F5344CB8AC3E}">
        <p14:creationId xmlns:p14="http://schemas.microsoft.com/office/powerpoint/2010/main" val="373787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64D77-7A5B-4FCF-B078-CD243802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B05446-C450-43D0-B795-21B704A6F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852" y="1143634"/>
            <a:ext cx="10650147" cy="4180205"/>
          </a:xfrm>
        </p:spPr>
        <p:txBody>
          <a:bodyPr/>
          <a:lstStyle/>
          <a:p>
            <a:r>
              <a:rPr lang="zh-CN" altLang="en-US" sz="2400" dirty="0"/>
              <a:t>数字波束赋形的分辨率与超分辨算法（</a:t>
            </a:r>
            <a:r>
              <a:rPr lang="en-US" altLang="zh-CN" sz="2400" dirty="0"/>
              <a:t>music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使用</a:t>
            </a:r>
            <a:r>
              <a:rPr lang="en-US" altLang="zh-CN" sz="2400" dirty="0"/>
              <a:t>matlab</a:t>
            </a:r>
            <a:r>
              <a:rPr lang="zh-CN" altLang="en-US" sz="2400" dirty="0"/>
              <a:t>进行仿真，</a:t>
            </a:r>
            <a:r>
              <a:rPr lang="en-US" altLang="zh-CN" sz="2400" dirty="0"/>
              <a:t>8</a:t>
            </a:r>
            <a:r>
              <a:rPr lang="zh-CN" altLang="en-US" sz="2400" dirty="0"/>
              <a:t>根天线，间隔为半波长，模拟两路来波信号，</a:t>
            </a:r>
            <a:r>
              <a:rPr lang="en-US" altLang="zh-CN" sz="2400" dirty="0"/>
              <a:t>20°</a:t>
            </a:r>
            <a:r>
              <a:rPr lang="zh-CN" altLang="en-US" sz="2400" dirty="0"/>
              <a:t>与</a:t>
            </a:r>
            <a:r>
              <a:rPr lang="en-US" altLang="zh-CN" sz="2400" dirty="0"/>
              <a:t>30°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F05448-298E-4CC1-806A-D5A0B5BC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83" y="2406051"/>
            <a:ext cx="4638557" cy="36656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1E484E-5550-4160-A2AC-07A099C5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74" y="2777488"/>
            <a:ext cx="2857500" cy="1095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87CD9D-260A-4F24-B04C-3BAB1D8BFCDD}"/>
              </a:ext>
            </a:extLst>
          </p:cNvPr>
          <p:cNvSpPr txBox="1"/>
          <p:nvPr/>
        </p:nvSpPr>
        <p:spPr>
          <a:xfrm>
            <a:off x="1556761" y="612459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DBF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的谱函数图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2DA9D3-DA9B-4BA8-8EB6-98E54CFF9D30}"/>
              </a:ext>
            </a:extLst>
          </p:cNvPr>
          <p:cNvSpPr txBox="1"/>
          <p:nvPr/>
        </p:nvSpPr>
        <p:spPr>
          <a:xfrm>
            <a:off x="5394007" y="300827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Music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算法的结果：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F88C0D-2418-4FE1-BF03-E9061446D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1"/>
          <a:stretch/>
        </p:blipFill>
        <p:spPr>
          <a:xfrm>
            <a:off x="8207374" y="4209100"/>
            <a:ext cx="2590800" cy="1371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14DBEC0-05DA-4CE4-BDDF-DE44C4E82B4C}"/>
              </a:ext>
            </a:extLst>
          </p:cNvPr>
          <p:cNvSpPr txBox="1"/>
          <p:nvPr/>
        </p:nvSpPr>
        <p:spPr>
          <a:xfrm>
            <a:off x="5394007" y="4217824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来波信号角度设置为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Music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算法的结果：</a:t>
            </a:r>
          </a:p>
        </p:txBody>
      </p:sp>
    </p:spTree>
    <p:extLst>
      <p:ext uri="{BB962C8B-B14F-4D97-AF65-F5344CB8AC3E}">
        <p14:creationId xmlns:p14="http://schemas.microsoft.com/office/powerpoint/2010/main" val="108775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F6CDF-DF5E-479B-8469-248566CA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C5B249-3741-4ADC-A52C-C0FC59F4B8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914" y="1214754"/>
            <a:ext cx="11409045" cy="5226685"/>
          </a:xfrm>
        </p:spPr>
        <p:txBody>
          <a:bodyPr/>
          <a:lstStyle/>
          <a:p>
            <a:r>
              <a:rPr lang="zh-CN" altLang="en-US" dirty="0"/>
              <a:t>接收天线的数目增加，</a:t>
            </a:r>
            <a:r>
              <a:rPr lang="en-US" altLang="zh-CN" dirty="0"/>
              <a:t>Angle FFT</a:t>
            </a:r>
            <a:r>
              <a:rPr lang="zh-CN" altLang="en-US" dirty="0"/>
              <a:t>、</a:t>
            </a:r>
            <a:r>
              <a:rPr lang="en-US" altLang="zh-CN" dirty="0"/>
              <a:t>DBF</a:t>
            </a:r>
            <a:r>
              <a:rPr lang="zh-CN" altLang="en-US" dirty="0"/>
              <a:t>的分辨率增大，</a:t>
            </a:r>
            <a:r>
              <a:rPr lang="en-US" altLang="zh-CN" dirty="0"/>
              <a:t>music</a:t>
            </a:r>
            <a:r>
              <a:rPr lang="zh-CN" altLang="en-US" dirty="0"/>
              <a:t>算法可分辨出的信号数增加。</a:t>
            </a:r>
            <a:endParaRPr lang="en-US" altLang="zh-CN" dirty="0"/>
          </a:p>
          <a:p>
            <a:r>
              <a:rPr lang="zh-CN" altLang="en-US" dirty="0"/>
              <a:t>虚拟天线法（</a:t>
            </a:r>
            <a:r>
              <a:rPr lang="en-US" altLang="zh-CN" dirty="0"/>
              <a:t>MIMO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E0D3D8-2BD4-409E-9F6D-EE9964EE8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93" y="1762532"/>
            <a:ext cx="7426959" cy="25400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6B3D72-091D-4453-84E2-6AAC2ACEE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80"/>
          <a:stretch/>
        </p:blipFill>
        <p:spPr>
          <a:xfrm>
            <a:off x="741996" y="4134946"/>
            <a:ext cx="10596880" cy="25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A8A4D-EB33-4910-9ACD-9F81F013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22B7DB-B06B-4AFF-B644-016564F78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二维的虚拟天线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7BF8A3-0EAD-4FF4-BD16-9D5ED812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713" y="4239954"/>
            <a:ext cx="6914843" cy="2350189"/>
          </a:xfrm>
          <a:prstGeom prst="rect">
            <a:avLst/>
          </a:prstGeom>
        </p:spPr>
      </p:pic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1B5E26B7-8861-4674-A51F-FEEF63B7F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75784"/>
              </p:ext>
            </p:extLst>
          </p:nvPr>
        </p:nvGraphicFramePr>
        <p:xfrm>
          <a:off x="899160" y="1602267"/>
          <a:ext cx="4348477" cy="2350188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621211">
                  <a:extLst>
                    <a:ext uri="{9D8B030D-6E8A-4147-A177-3AD203B41FA5}">
                      <a16:colId xmlns:a16="http://schemas.microsoft.com/office/drawing/2014/main" val="2124460176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204957064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703973483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1420349565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4069174319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1729584859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1014398799"/>
                    </a:ext>
                  </a:extLst>
                </a:gridCol>
              </a:tblGrid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46941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603089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744275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943687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890782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398113"/>
                  </a:ext>
                </a:extLst>
              </a:tr>
            </a:tbl>
          </a:graphicData>
        </a:graphic>
      </p:graphicFrame>
      <p:sp>
        <p:nvSpPr>
          <p:cNvPr id="10" name="椭圆 9">
            <a:extLst>
              <a:ext uri="{FF2B5EF4-FFF2-40B4-BE49-F238E27FC236}">
                <a16:creationId xmlns:a16="http://schemas.microsoft.com/office/drawing/2014/main" id="{7966C8E5-E913-4BE9-9AC1-D1DC98F9ADC4}"/>
              </a:ext>
            </a:extLst>
          </p:cNvPr>
          <p:cNvSpPr/>
          <p:nvPr/>
        </p:nvSpPr>
        <p:spPr>
          <a:xfrm>
            <a:off x="2280919" y="2042160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B9C1911-8C4E-4BCE-94E4-D42C44E7190E}"/>
              </a:ext>
            </a:extLst>
          </p:cNvPr>
          <p:cNvSpPr/>
          <p:nvPr/>
        </p:nvSpPr>
        <p:spPr>
          <a:xfrm>
            <a:off x="1031239" y="2455600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20D1E24-3B37-4F8C-83D3-CD145EDE03A9}"/>
              </a:ext>
            </a:extLst>
          </p:cNvPr>
          <p:cNvSpPr/>
          <p:nvPr/>
        </p:nvSpPr>
        <p:spPr>
          <a:xfrm>
            <a:off x="2910838" y="2818001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6010492-7989-4EBF-9BC9-9BC1667D42B9}"/>
              </a:ext>
            </a:extLst>
          </p:cNvPr>
          <p:cNvSpPr/>
          <p:nvPr/>
        </p:nvSpPr>
        <p:spPr>
          <a:xfrm>
            <a:off x="10736578" y="2142584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0EE12F-638F-466F-AF54-D743FA181DCD}"/>
              </a:ext>
            </a:extLst>
          </p:cNvPr>
          <p:cNvSpPr txBox="1"/>
          <p:nvPr/>
        </p:nvSpPr>
        <p:spPr>
          <a:xfrm>
            <a:off x="11170914" y="2114788"/>
            <a:ext cx="66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Tx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8A215AC-C98D-4531-AD31-042E31BDCD34}"/>
              </a:ext>
            </a:extLst>
          </p:cNvPr>
          <p:cNvSpPr/>
          <p:nvPr/>
        </p:nvSpPr>
        <p:spPr>
          <a:xfrm>
            <a:off x="10698482" y="3209270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FCDFA0-CB12-42C5-B0EA-EF25E408F007}"/>
              </a:ext>
            </a:extLst>
          </p:cNvPr>
          <p:cNvSpPr txBox="1"/>
          <p:nvPr/>
        </p:nvSpPr>
        <p:spPr>
          <a:xfrm>
            <a:off x="11170914" y="3209270"/>
            <a:ext cx="87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Rx</a:t>
            </a:r>
            <a:endParaRPr lang="zh-CN" altLang="en-US" dirty="0"/>
          </a:p>
        </p:txBody>
      </p:sp>
      <p:graphicFrame>
        <p:nvGraphicFramePr>
          <p:cNvPr id="17" name="表格 6">
            <a:extLst>
              <a:ext uri="{FF2B5EF4-FFF2-40B4-BE49-F238E27FC236}">
                <a16:creationId xmlns:a16="http://schemas.microsoft.com/office/drawing/2014/main" id="{C769E7B9-4CF5-4065-BC43-2C70E78B0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718100"/>
              </p:ext>
            </p:extLst>
          </p:nvPr>
        </p:nvGraphicFramePr>
        <p:xfrm>
          <a:off x="6096000" y="1585306"/>
          <a:ext cx="4348477" cy="2350188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621211">
                  <a:extLst>
                    <a:ext uri="{9D8B030D-6E8A-4147-A177-3AD203B41FA5}">
                      <a16:colId xmlns:a16="http://schemas.microsoft.com/office/drawing/2014/main" val="2124460176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204957064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703973483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1420349565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4069174319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1729584859"/>
                    </a:ext>
                  </a:extLst>
                </a:gridCol>
                <a:gridCol w="621211">
                  <a:extLst>
                    <a:ext uri="{9D8B030D-6E8A-4147-A177-3AD203B41FA5}">
                      <a16:colId xmlns:a16="http://schemas.microsoft.com/office/drawing/2014/main" val="1014398799"/>
                    </a:ext>
                  </a:extLst>
                </a:gridCol>
              </a:tblGrid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46941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603089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744275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943687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890782"/>
                  </a:ext>
                </a:extLst>
              </a:tr>
              <a:tr h="3916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398113"/>
                  </a:ext>
                </a:extLst>
              </a:tr>
            </a:tbl>
          </a:graphicData>
        </a:graphic>
      </p:graphicFrame>
      <p:sp>
        <p:nvSpPr>
          <p:cNvPr id="18" name="椭圆 17">
            <a:extLst>
              <a:ext uri="{FF2B5EF4-FFF2-40B4-BE49-F238E27FC236}">
                <a16:creationId xmlns:a16="http://schemas.microsoft.com/office/drawing/2014/main" id="{687437ED-42E3-45E3-A46D-4EBC05AE5D36}"/>
              </a:ext>
            </a:extLst>
          </p:cNvPr>
          <p:cNvSpPr/>
          <p:nvPr/>
        </p:nvSpPr>
        <p:spPr>
          <a:xfrm>
            <a:off x="6228079" y="2428479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3C097EA-5461-4FA8-A5E3-00BAD1903BFB}"/>
              </a:ext>
            </a:extLst>
          </p:cNvPr>
          <p:cNvSpPr/>
          <p:nvPr/>
        </p:nvSpPr>
        <p:spPr>
          <a:xfrm>
            <a:off x="8107678" y="2801040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C9220A6-89CF-4FBE-8F74-DE7AB3AD7CCF}"/>
              </a:ext>
            </a:extLst>
          </p:cNvPr>
          <p:cNvSpPr/>
          <p:nvPr/>
        </p:nvSpPr>
        <p:spPr>
          <a:xfrm>
            <a:off x="9348163" y="2418298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8F7AEEE9-8B06-4C96-8EC2-F981E1D72F95}"/>
              </a:ext>
            </a:extLst>
          </p:cNvPr>
          <p:cNvSpPr/>
          <p:nvPr/>
        </p:nvSpPr>
        <p:spPr>
          <a:xfrm>
            <a:off x="5405119" y="2652186"/>
            <a:ext cx="53339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9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05AB5-D92D-49A3-9A96-B5AFE22C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E06543-B2AA-4BAB-90FB-6B99347EE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677" y="1245234"/>
            <a:ext cx="11764645" cy="5064125"/>
          </a:xfrm>
        </p:spPr>
        <p:txBody>
          <a:bodyPr/>
          <a:lstStyle/>
          <a:p>
            <a:r>
              <a:rPr lang="en-US" altLang="zh-CN" sz="2800" dirty="0"/>
              <a:t>MIMO</a:t>
            </a:r>
            <a:r>
              <a:rPr lang="zh-CN" altLang="en-US" sz="2800" dirty="0"/>
              <a:t>的实现方法，</a:t>
            </a:r>
            <a:r>
              <a:rPr lang="en-US" altLang="zh-CN" sz="2800" dirty="0"/>
              <a:t>TDM</a:t>
            </a:r>
            <a:r>
              <a:rPr lang="zh-CN" altLang="en-US" sz="2800" dirty="0"/>
              <a:t>（</a:t>
            </a:r>
            <a:r>
              <a:rPr lang="en-US" altLang="zh-CN" sz="2800" dirty="0"/>
              <a:t>Time Division Multiplexing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AEA161-9B86-42F9-BC56-CA4D118FE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4"/>
          <a:stretch/>
        </p:blipFill>
        <p:spPr>
          <a:xfrm>
            <a:off x="142963" y="2373592"/>
            <a:ext cx="11460289" cy="32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7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前情回顾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E2EEF4A-8CFF-4274-9411-D5706F982DC6}"/>
              </a:ext>
            </a:extLst>
          </p:cNvPr>
          <p:cNvCxnSpPr>
            <a:cxnSpLocks/>
          </p:cNvCxnSpPr>
          <p:nvPr/>
        </p:nvCxnSpPr>
        <p:spPr>
          <a:xfrm flipV="1">
            <a:off x="222238" y="3179204"/>
            <a:ext cx="1137821" cy="90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3700B7C-AC2E-4B84-AC2F-45A2C1B12389}"/>
              </a:ext>
            </a:extLst>
          </p:cNvPr>
          <p:cNvCxnSpPr>
            <a:cxnSpLocks/>
          </p:cNvCxnSpPr>
          <p:nvPr/>
        </p:nvCxnSpPr>
        <p:spPr>
          <a:xfrm flipH="1" flipV="1">
            <a:off x="1360060" y="3179205"/>
            <a:ext cx="238216" cy="906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ACB0BE7-2617-4519-A6F4-9D2A963D77E5}"/>
              </a:ext>
            </a:extLst>
          </p:cNvPr>
          <p:cNvCxnSpPr>
            <a:cxnSpLocks/>
          </p:cNvCxnSpPr>
          <p:nvPr/>
        </p:nvCxnSpPr>
        <p:spPr>
          <a:xfrm>
            <a:off x="1608634" y="4087316"/>
            <a:ext cx="3107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115092-1985-4991-BA8F-CAE4ABAB3108}"/>
                  </a:ext>
                </a:extLst>
              </p:cNvPr>
              <p:cNvSpPr txBox="1"/>
              <p:nvPr/>
            </p:nvSpPr>
            <p:spPr>
              <a:xfrm>
                <a:off x="261547" y="3430626"/>
                <a:ext cx="31071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115092-1985-4991-BA8F-CAE4ABAB3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7" y="3430626"/>
                <a:ext cx="310719" cy="390748"/>
              </a:xfrm>
              <a:prstGeom prst="rect">
                <a:avLst/>
              </a:prstGeom>
              <a:blipFill>
                <a:blip r:embed="rId2"/>
                <a:stretch>
                  <a:fillRect r="-52941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104220D-C7EC-433E-851B-1D62B53B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526" y="2383472"/>
            <a:ext cx="3569202" cy="2653108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00267F4F-955B-4282-899B-B0D2CA582D7A}"/>
              </a:ext>
            </a:extLst>
          </p:cNvPr>
          <p:cNvSpPr/>
          <p:nvPr/>
        </p:nvSpPr>
        <p:spPr>
          <a:xfrm>
            <a:off x="2322157" y="3716134"/>
            <a:ext cx="1582642" cy="316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1BD65-2CC9-4942-A5F9-B58ECD1095F3}"/>
              </a:ext>
            </a:extLst>
          </p:cNvPr>
          <p:cNvSpPr txBox="1"/>
          <p:nvPr/>
        </p:nvSpPr>
        <p:spPr>
          <a:xfrm>
            <a:off x="2143119" y="2975296"/>
            <a:ext cx="186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对一个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chirp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的中频信号进行采样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3E5367E-49D4-4637-849B-6EBC26D24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444" y="2295073"/>
            <a:ext cx="3885556" cy="2829906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5F289214-768C-477F-B667-F59F13A24ED7}"/>
              </a:ext>
            </a:extLst>
          </p:cNvPr>
          <p:cNvSpPr/>
          <p:nvPr/>
        </p:nvSpPr>
        <p:spPr>
          <a:xfrm>
            <a:off x="7381837" y="3760083"/>
            <a:ext cx="1061123" cy="325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FA05E6C-4EEC-4DBF-AAB6-22112A068FCA}"/>
              </a:ext>
            </a:extLst>
          </p:cNvPr>
          <p:cNvSpPr txBox="1"/>
          <p:nvPr/>
        </p:nvSpPr>
        <p:spPr>
          <a:xfrm>
            <a:off x="7474951" y="3340694"/>
            <a:ext cx="10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FFT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B0B4A7-1DF6-4BCC-ABD1-9CFED2ED97ED}"/>
              </a:ext>
            </a:extLst>
          </p:cNvPr>
          <p:cNvSpPr txBox="1"/>
          <p:nvPr/>
        </p:nvSpPr>
        <p:spPr>
          <a:xfrm>
            <a:off x="5273040" y="5036580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中频信号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ED9E96-5809-4DF5-BE7A-E10051A5165C}"/>
              </a:ext>
            </a:extLst>
          </p:cNvPr>
          <p:cNvSpPr txBox="1"/>
          <p:nvPr/>
        </p:nvSpPr>
        <p:spPr>
          <a:xfrm>
            <a:off x="9652000" y="5055906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距离谱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1ACC735-B361-48AA-AC27-034D4A5DD64F}"/>
              </a:ext>
            </a:extLst>
          </p:cNvPr>
          <p:cNvCxnSpPr>
            <a:cxnSpLocks/>
          </p:cNvCxnSpPr>
          <p:nvPr/>
        </p:nvCxnSpPr>
        <p:spPr>
          <a:xfrm flipV="1">
            <a:off x="466918" y="3217367"/>
            <a:ext cx="1137821" cy="9062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35B86FA-79EB-43C0-8B71-8460D394A913}"/>
              </a:ext>
            </a:extLst>
          </p:cNvPr>
          <p:cNvCxnSpPr>
            <a:cxnSpLocks/>
          </p:cNvCxnSpPr>
          <p:nvPr/>
        </p:nvCxnSpPr>
        <p:spPr>
          <a:xfrm flipH="1" flipV="1">
            <a:off x="1615097" y="3200045"/>
            <a:ext cx="238216" cy="906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C620F43-2256-4127-AC62-6010B4F19F07}"/>
              </a:ext>
            </a:extLst>
          </p:cNvPr>
          <p:cNvCxnSpPr>
            <a:cxnSpLocks/>
          </p:cNvCxnSpPr>
          <p:nvPr/>
        </p:nvCxnSpPr>
        <p:spPr>
          <a:xfrm>
            <a:off x="1838073" y="4085466"/>
            <a:ext cx="3107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0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20" grpId="0" animBg="1"/>
      <p:bldP spid="21" grpId="0"/>
      <p:bldP spid="15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9263B-76C8-4A19-9CF2-C970BD8D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FF5D7D-FE7E-4252-BC00-81AC65F34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714" y="1255394"/>
            <a:ext cx="11185525" cy="5064125"/>
          </a:xfrm>
        </p:spPr>
        <p:txBody>
          <a:bodyPr/>
          <a:lstStyle/>
          <a:p>
            <a:r>
              <a:rPr lang="en-US" altLang="zh-CN" sz="2800" dirty="0"/>
              <a:t>MIMO</a:t>
            </a:r>
            <a:r>
              <a:rPr lang="zh-CN" altLang="en-US" sz="2800" dirty="0"/>
              <a:t>的实现方法，</a:t>
            </a:r>
            <a:r>
              <a:rPr lang="en-US" altLang="zh-CN" sz="2800" dirty="0"/>
              <a:t>Binary Phase modulation</a:t>
            </a:r>
            <a:endParaRPr lang="zh-CN" altLang="en-US" sz="28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447BA-7BFB-4891-831E-22AFF376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9" y="2090590"/>
            <a:ext cx="8225926" cy="3836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FDCB91F-4DB9-4241-A978-FAA255059539}"/>
                  </a:ext>
                </a:extLst>
              </p:cNvPr>
              <p:cNvSpPr txBox="1"/>
              <p:nvPr/>
            </p:nvSpPr>
            <p:spPr>
              <a:xfrm>
                <a:off x="8037057" y="2090590"/>
                <a:ext cx="3867014" cy="369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    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、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是发射信号，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sz="2400" dirty="0"/>
                  <a:t>、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2400" dirty="0"/>
                  <a:t>是接收信号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比</a:t>
                </a:r>
                <a:r>
                  <a:rPr lang="en-US" altLang="zh-CN" sz="2400" dirty="0"/>
                  <a:t>TDM</a:t>
                </a:r>
                <a:r>
                  <a:rPr lang="zh-CN" altLang="en-US" sz="2400" dirty="0"/>
                  <a:t>的</a:t>
                </a:r>
                <a:r>
                  <a:rPr lang="en-US" altLang="zh-CN" sz="2400" dirty="0"/>
                  <a:t>SNR</a:t>
                </a:r>
                <a:r>
                  <a:rPr lang="zh-CN" altLang="en-US" sz="2400" dirty="0"/>
                  <a:t>更高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FDCB91F-4DB9-4241-A978-FAA25505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57" y="2090590"/>
                <a:ext cx="3867014" cy="3691267"/>
              </a:xfrm>
              <a:prstGeom prst="rect">
                <a:avLst/>
              </a:prstGeom>
              <a:blipFill>
                <a:blip r:embed="rId3"/>
                <a:stretch>
                  <a:fillRect l="-2362" t="-1157" r="-10236" b="-2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478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D6CBB-F3F5-4CC8-9103-9F1093EE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8823A15-C36A-4F62-BCDC-4019DF292AA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8637" y="1188720"/>
                <a:ext cx="11134726" cy="524256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dirty="0"/>
                  <a:t>多普勒效应的影响</a:t>
                </a:r>
                <a:endParaRPr lang="en-US" altLang="zh-CN" sz="28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当目标相对雷达运动，径向速度为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时，发射的中心频率为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则接收信号的中心频率为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人正常行走速度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1.5m/s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600Hz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对测距的影响，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故多普勒频移对运动物体的测距基本无影响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对测速的影响，因为测速利用多普勒效应导致的相位差，故对测速无影响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8823A15-C36A-4F62-BCDC-4019DF292A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8637" y="1188720"/>
                <a:ext cx="11134726" cy="5242560"/>
              </a:xfrm>
              <a:blipFill>
                <a:blip r:embed="rId2"/>
                <a:stretch>
                  <a:fillRect l="-876" t="-581" r="-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9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3F47F-9B27-4677-ADF0-5E2B80B8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3D40F088-4581-4EE2-BC53-7037A9A5605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46172" y="1245234"/>
                <a:ext cx="11015907" cy="5053965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dirty="0"/>
                  <a:t>多普勒效应的影响</a:t>
                </a:r>
                <a:endParaRPr lang="en-US" altLang="zh-CN" sz="28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/>
                  <a:t>在</a:t>
                </a:r>
                <a:r>
                  <a:rPr lang="en-US" altLang="zh-CN" sz="2800" dirty="0"/>
                  <a:t>MIMO</a:t>
                </a:r>
                <a:r>
                  <a:rPr lang="zh-CN" altLang="en-US" sz="2800" dirty="0"/>
                  <a:t>情况下，多普勒效应导致的相移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𝐷𝑜𝑝𝑝𝑙𝑒𝑟</m:t>
                        </m:r>
                      </m:sub>
                    </m:sSub>
                    <m:r>
                      <m:rPr>
                        <m:sty m:val="p"/>
                      </m:rPr>
                      <a:rPr lang="el-GR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sz="28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ea typeface="Cambria Math" panose="02040503050406030204" pitchFamily="18" charset="0"/>
                  </a:rPr>
                  <a:t>代入较大</a:t>
                </a:r>
                <a14:m>
                  <m:oMath xmlns:m="http://schemas.openxmlformats.org/officeDocument/2006/math">
                    <m:r>
                      <a:rPr lang="zh-CN" altLang="en-US" sz="2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l-GR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=150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ea typeface="Cambria Math" panose="020405030504060302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0.283</m:t>
                    </m:r>
                  </m:oMath>
                </a14:m>
                <a:endParaRPr lang="en-US" altLang="zh-CN" sz="28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/>
                  <a:t>在</a:t>
                </a:r>
                <a:r>
                  <a:rPr lang="en-US" altLang="zh-CN" sz="2800" dirty="0"/>
                  <a:t>0°</a:t>
                </a:r>
                <a:r>
                  <a:rPr lang="zh-CN" altLang="en-US" sz="2800" dirty="0"/>
                  <a:t>附件会导致角度偏移，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zh-CN" alt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lang="zh-CN" altLang="en-US" sz="28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func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10.26°</m:t>
                    </m:r>
                  </m:oMath>
                </a14:m>
                <a:endParaRPr lang="en-US" altLang="zh-CN" sz="2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3D40F088-4581-4EE2-BC53-7037A9A560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46172" y="1245234"/>
                <a:ext cx="11015907" cy="5053965"/>
              </a:xfrm>
              <a:blipFill>
                <a:blip r:embed="rId2"/>
                <a:stretch>
                  <a:fillRect l="-996" t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BC077B9-6A1A-42A0-B82E-618041A7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33" y="4257040"/>
            <a:ext cx="8109796" cy="241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8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44EB0-A10E-4577-A11C-A4140AD2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6BF88-B5B1-4E84-824A-120C2218C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115" y="1194435"/>
            <a:ext cx="6191250" cy="45720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加特兰雷达天线的位置与编号</a:t>
            </a:r>
            <a:endParaRPr lang="en-US" altLang="zh-CN" sz="28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6EA683-29F3-412D-8A80-34B566A91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74759"/>
            <a:ext cx="5054600" cy="4360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F51A93-2D87-4F03-88FB-3AD2BCCE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5"/>
          <a:stretch/>
        </p:blipFill>
        <p:spPr>
          <a:xfrm>
            <a:off x="5789383" y="1585143"/>
            <a:ext cx="5062474" cy="4360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B09BC5-290B-40E5-A5A7-9BD4AC952FD8}"/>
                  </a:ext>
                </a:extLst>
              </p:cNvPr>
              <p:cNvSpPr txBox="1"/>
              <p:nvPr/>
            </p:nvSpPr>
            <p:spPr>
              <a:xfrm>
                <a:off x="142963" y="6068553"/>
                <a:ext cx="5646420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B09BC5-290B-40E5-A5A7-9BD4AC95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63" y="6068553"/>
                <a:ext cx="5646420" cy="789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510562F-264E-450E-84D9-BBA12A127BCB}"/>
              </a:ext>
            </a:extLst>
          </p:cNvPr>
          <p:cNvSpPr txBox="1"/>
          <p:nvPr/>
        </p:nvSpPr>
        <p:spPr>
          <a:xfrm>
            <a:off x="5789383" y="6135045"/>
            <a:ext cx="6329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Tx0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Tx3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的距离只有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9.8mm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，并不是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倍的半波长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10mm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41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ABFC7-8629-4F14-99A4-EF291572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F68BA35-B719-4A70-AAD5-47B748150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95246"/>
              </p:ext>
            </p:extLst>
          </p:nvPr>
        </p:nvGraphicFramePr>
        <p:xfrm>
          <a:off x="396240" y="1989666"/>
          <a:ext cx="5557520" cy="386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555752">
                  <a:extLst>
                    <a:ext uri="{9D8B030D-6E8A-4147-A177-3AD203B41FA5}">
                      <a16:colId xmlns:a16="http://schemas.microsoft.com/office/drawing/2014/main" val="1737005304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480674382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867110361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3557088026"/>
                    </a:ext>
                  </a:extLst>
                </a:gridCol>
                <a:gridCol w="572541">
                  <a:extLst>
                    <a:ext uri="{9D8B030D-6E8A-4147-A177-3AD203B41FA5}">
                      <a16:colId xmlns:a16="http://schemas.microsoft.com/office/drawing/2014/main" val="2979149027"/>
                    </a:ext>
                  </a:extLst>
                </a:gridCol>
                <a:gridCol w="538963">
                  <a:extLst>
                    <a:ext uri="{9D8B030D-6E8A-4147-A177-3AD203B41FA5}">
                      <a16:colId xmlns:a16="http://schemas.microsoft.com/office/drawing/2014/main" val="2241082282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2241046925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3416295758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1035501215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1399003454"/>
                    </a:ext>
                  </a:extLst>
                </a:gridCol>
              </a:tblGrid>
              <a:tr h="4828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242218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556112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166958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536667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862483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95817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088279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68806"/>
                  </a:ext>
                </a:extLst>
              </a:tr>
            </a:tbl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26012C03-4465-4C28-BD97-F5A9BF6537CE}"/>
              </a:ext>
            </a:extLst>
          </p:cNvPr>
          <p:cNvSpPr/>
          <p:nvPr/>
        </p:nvSpPr>
        <p:spPr>
          <a:xfrm>
            <a:off x="3286763" y="5422320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01EEFE9-BC03-42D3-AAD1-EA2DFF411CF6}"/>
              </a:ext>
            </a:extLst>
          </p:cNvPr>
          <p:cNvSpPr/>
          <p:nvPr/>
        </p:nvSpPr>
        <p:spPr>
          <a:xfrm>
            <a:off x="513080" y="5432480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B1F27D0-E4CC-46B9-AC4E-82AE224A6A18}"/>
              </a:ext>
            </a:extLst>
          </p:cNvPr>
          <p:cNvSpPr/>
          <p:nvPr/>
        </p:nvSpPr>
        <p:spPr>
          <a:xfrm>
            <a:off x="2199644" y="350787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5123B9-CC8B-4637-82C4-8CE54FEA6FCE}"/>
              </a:ext>
            </a:extLst>
          </p:cNvPr>
          <p:cNvSpPr/>
          <p:nvPr/>
        </p:nvSpPr>
        <p:spPr>
          <a:xfrm>
            <a:off x="3291846" y="5003591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2FA9335-3FF8-4238-8C86-286F9CC14579}"/>
              </a:ext>
            </a:extLst>
          </p:cNvPr>
          <p:cNvSpPr/>
          <p:nvPr/>
        </p:nvSpPr>
        <p:spPr>
          <a:xfrm>
            <a:off x="3291846" y="4519907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F0CEF14-2292-493B-B7E2-2B0B050DD55E}"/>
              </a:ext>
            </a:extLst>
          </p:cNvPr>
          <p:cNvSpPr/>
          <p:nvPr/>
        </p:nvSpPr>
        <p:spPr>
          <a:xfrm>
            <a:off x="1651005" y="350787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CDEA886-7C03-4299-B417-297175B8D02D}"/>
              </a:ext>
            </a:extLst>
          </p:cNvPr>
          <p:cNvSpPr/>
          <p:nvPr/>
        </p:nvSpPr>
        <p:spPr>
          <a:xfrm>
            <a:off x="1112518" y="351803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EC4EE8-F4D8-4F48-93AD-9CD692FA3538}"/>
              </a:ext>
            </a:extLst>
          </p:cNvPr>
          <p:cNvSpPr/>
          <p:nvPr/>
        </p:nvSpPr>
        <p:spPr>
          <a:xfrm>
            <a:off x="482599" y="350787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B5DA1C0C-9D76-4CB3-838D-6AD743F2F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94035"/>
              </p:ext>
            </p:extLst>
          </p:nvPr>
        </p:nvGraphicFramePr>
        <p:xfrm>
          <a:off x="6431292" y="1989666"/>
          <a:ext cx="5557520" cy="38624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555752">
                  <a:extLst>
                    <a:ext uri="{9D8B030D-6E8A-4147-A177-3AD203B41FA5}">
                      <a16:colId xmlns:a16="http://schemas.microsoft.com/office/drawing/2014/main" val="1737005304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480674382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867110361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3557088026"/>
                    </a:ext>
                  </a:extLst>
                </a:gridCol>
                <a:gridCol w="572541">
                  <a:extLst>
                    <a:ext uri="{9D8B030D-6E8A-4147-A177-3AD203B41FA5}">
                      <a16:colId xmlns:a16="http://schemas.microsoft.com/office/drawing/2014/main" val="2979149027"/>
                    </a:ext>
                  </a:extLst>
                </a:gridCol>
                <a:gridCol w="538963">
                  <a:extLst>
                    <a:ext uri="{9D8B030D-6E8A-4147-A177-3AD203B41FA5}">
                      <a16:colId xmlns:a16="http://schemas.microsoft.com/office/drawing/2014/main" val="2241082282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2241046925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3416295758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1035501215"/>
                    </a:ext>
                  </a:extLst>
                </a:gridCol>
                <a:gridCol w="555752">
                  <a:extLst>
                    <a:ext uri="{9D8B030D-6E8A-4147-A177-3AD203B41FA5}">
                      <a16:colId xmlns:a16="http://schemas.microsoft.com/office/drawing/2014/main" val="1399003454"/>
                    </a:ext>
                  </a:extLst>
                </a:gridCol>
              </a:tblGrid>
              <a:tr h="4828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242218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556112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166958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536667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862483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95817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088279"/>
                  </a:ext>
                </a:extLst>
              </a:tr>
              <a:tr h="4828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68806"/>
                  </a:ext>
                </a:extLst>
              </a:tr>
            </a:tbl>
          </a:graphicData>
        </a:graphic>
      </p:graphicFrame>
      <p:sp>
        <p:nvSpPr>
          <p:cNvPr id="14" name="椭圆 13">
            <a:extLst>
              <a:ext uri="{FF2B5EF4-FFF2-40B4-BE49-F238E27FC236}">
                <a16:creationId xmlns:a16="http://schemas.microsoft.com/office/drawing/2014/main" id="{89343EE6-8080-460D-956A-D9B579C7CE98}"/>
              </a:ext>
            </a:extLst>
          </p:cNvPr>
          <p:cNvSpPr/>
          <p:nvPr/>
        </p:nvSpPr>
        <p:spPr>
          <a:xfrm>
            <a:off x="6578611" y="5442640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1311BB4-1E00-4409-A26F-21278F9D73BE}"/>
              </a:ext>
            </a:extLst>
          </p:cNvPr>
          <p:cNvSpPr/>
          <p:nvPr/>
        </p:nvSpPr>
        <p:spPr>
          <a:xfrm>
            <a:off x="8204216" y="351803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5D0F846-61C6-4768-B042-9CF60EEC0306}"/>
              </a:ext>
            </a:extLst>
          </p:cNvPr>
          <p:cNvSpPr/>
          <p:nvPr/>
        </p:nvSpPr>
        <p:spPr>
          <a:xfrm>
            <a:off x="7696217" y="351803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94DA1DE-003C-4629-87C3-B2AC4477A013}"/>
              </a:ext>
            </a:extLst>
          </p:cNvPr>
          <p:cNvSpPr/>
          <p:nvPr/>
        </p:nvSpPr>
        <p:spPr>
          <a:xfrm>
            <a:off x="7137410" y="351803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35B11AD-CAD0-4C59-BFC2-232B8117E291}"/>
              </a:ext>
            </a:extLst>
          </p:cNvPr>
          <p:cNvSpPr/>
          <p:nvPr/>
        </p:nvSpPr>
        <p:spPr>
          <a:xfrm>
            <a:off x="6517651" y="350787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12636AC-F14F-4E2A-9347-478C432CD13D}"/>
              </a:ext>
            </a:extLst>
          </p:cNvPr>
          <p:cNvSpPr/>
          <p:nvPr/>
        </p:nvSpPr>
        <p:spPr>
          <a:xfrm>
            <a:off x="10428041" y="3546278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631847E-C9D6-4434-AC45-2AAFB4A0CA40}"/>
              </a:ext>
            </a:extLst>
          </p:cNvPr>
          <p:cNvSpPr/>
          <p:nvPr/>
        </p:nvSpPr>
        <p:spPr>
          <a:xfrm>
            <a:off x="9903454" y="3540018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7297DAB-4A55-4BE9-9938-D95DB9385918}"/>
              </a:ext>
            </a:extLst>
          </p:cNvPr>
          <p:cNvSpPr/>
          <p:nvPr/>
        </p:nvSpPr>
        <p:spPr>
          <a:xfrm>
            <a:off x="9380262" y="352819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F8FBE6F-6641-4D67-88FA-5CDE8EAF6AE0}"/>
              </a:ext>
            </a:extLst>
          </p:cNvPr>
          <p:cNvSpPr/>
          <p:nvPr/>
        </p:nvSpPr>
        <p:spPr>
          <a:xfrm>
            <a:off x="8813815" y="3528193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53EFDA9-4DB4-47EF-B306-108D3181A52C}"/>
              </a:ext>
            </a:extLst>
          </p:cNvPr>
          <p:cNvSpPr/>
          <p:nvPr/>
        </p:nvSpPr>
        <p:spPr>
          <a:xfrm>
            <a:off x="10426684" y="3054564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11EFBE8-08C1-4683-9622-FC880640A4A9}"/>
              </a:ext>
            </a:extLst>
          </p:cNvPr>
          <p:cNvSpPr/>
          <p:nvPr/>
        </p:nvSpPr>
        <p:spPr>
          <a:xfrm>
            <a:off x="9883146" y="3033502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CBCE9E9-1D8C-499A-9A3D-281EE8C35C97}"/>
              </a:ext>
            </a:extLst>
          </p:cNvPr>
          <p:cNvSpPr/>
          <p:nvPr/>
        </p:nvSpPr>
        <p:spPr>
          <a:xfrm>
            <a:off x="9370102" y="3045327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1D3F624-8ECF-4C1E-BDD6-3FCD5148073A}"/>
              </a:ext>
            </a:extLst>
          </p:cNvPr>
          <p:cNvSpPr/>
          <p:nvPr/>
        </p:nvSpPr>
        <p:spPr>
          <a:xfrm>
            <a:off x="8813815" y="3045327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31D4C06-EDF7-4791-BE00-DAA5FCC7D89B}"/>
              </a:ext>
            </a:extLst>
          </p:cNvPr>
          <p:cNvSpPr/>
          <p:nvPr/>
        </p:nvSpPr>
        <p:spPr>
          <a:xfrm>
            <a:off x="10428041" y="2590002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757CE87-5DDC-4AB3-A4FD-D47B9E212220}"/>
              </a:ext>
            </a:extLst>
          </p:cNvPr>
          <p:cNvSpPr/>
          <p:nvPr/>
        </p:nvSpPr>
        <p:spPr>
          <a:xfrm>
            <a:off x="9885707" y="2582781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4F3AD5C-A561-4211-AD48-DFCC31C490BC}"/>
              </a:ext>
            </a:extLst>
          </p:cNvPr>
          <p:cNvSpPr/>
          <p:nvPr/>
        </p:nvSpPr>
        <p:spPr>
          <a:xfrm>
            <a:off x="9367536" y="2556381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9A0B9E3-8022-4BE7-ACB7-12B421F1BEB5}"/>
              </a:ext>
            </a:extLst>
          </p:cNvPr>
          <p:cNvSpPr/>
          <p:nvPr/>
        </p:nvSpPr>
        <p:spPr>
          <a:xfrm>
            <a:off x="8808737" y="2572621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1D6BA10-253C-49F7-B11E-120B48C694DF}"/>
              </a:ext>
            </a:extLst>
          </p:cNvPr>
          <p:cNvSpPr/>
          <p:nvPr/>
        </p:nvSpPr>
        <p:spPr>
          <a:xfrm>
            <a:off x="2852427" y="6178936"/>
            <a:ext cx="325120" cy="2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EFF434-2338-4677-B017-F60AA1715C5A}"/>
              </a:ext>
            </a:extLst>
          </p:cNvPr>
          <p:cNvSpPr txBox="1"/>
          <p:nvPr/>
        </p:nvSpPr>
        <p:spPr>
          <a:xfrm>
            <a:off x="3286763" y="6151140"/>
            <a:ext cx="13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Tx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F612564-F761-4569-B835-50F1AA2335A8}"/>
              </a:ext>
            </a:extLst>
          </p:cNvPr>
          <p:cNvSpPr/>
          <p:nvPr/>
        </p:nvSpPr>
        <p:spPr>
          <a:xfrm>
            <a:off x="7548905" y="6151140"/>
            <a:ext cx="325120" cy="294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03D143-0D37-4861-A53C-5D525FE39F2A}"/>
              </a:ext>
            </a:extLst>
          </p:cNvPr>
          <p:cNvSpPr txBox="1"/>
          <p:nvPr/>
        </p:nvSpPr>
        <p:spPr>
          <a:xfrm>
            <a:off x="8021337" y="6151140"/>
            <a:ext cx="13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Rx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C374F4E-2BE1-471F-8997-2B2BEA0AAD89}"/>
              </a:ext>
            </a:extLst>
          </p:cNvPr>
          <p:cNvSpPr/>
          <p:nvPr/>
        </p:nvSpPr>
        <p:spPr>
          <a:xfrm>
            <a:off x="8757937" y="3477393"/>
            <a:ext cx="2052303" cy="40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A39A553-A8EE-4518-B502-DD8707D488A8}"/>
              </a:ext>
            </a:extLst>
          </p:cNvPr>
          <p:cNvSpPr/>
          <p:nvPr/>
        </p:nvSpPr>
        <p:spPr>
          <a:xfrm>
            <a:off x="8747807" y="2979597"/>
            <a:ext cx="2052303" cy="40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20A4120-1463-4565-98FF-7ABB806C6504}"/>
              </a:ext>
            </a:extLst>
          </p:cNvPr>
          <p:cNvSpPr/>
          <p:nvPr/>
        </p:nvSpPr>
        <p:spPr>
          <a:xfrm>
            <a:off x="8767753" y="2530501"/>
            <a:ext cx="2052303" cy="40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D49ADDD8-0A3F-423D-9F36-F900FD495B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59405" y="2660338"/>
            <a:ext cx="5408348" cy="188081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76013F41-B399-4285-BEB2-DD1C6069896A}"/>
              </a:ext>
            </a:extLst>
          </p:cNvPr>
          <p:cNvCxnSpPr>
            <a:endCxn id="5" idx="4"/>
          </p:cNvCxnSpPr>
          <p:nvPr/>
        </p:nvCxnSpPr>
        <p:spPr>
          <a:xfrm rot="10800000" flipV="1">
            <a:off x="3449324" y="3956388"/>
            <a:ext cx="6324635" cy="1760571"/>
          </a:xfrm>
          <a:prstGeom prst="curvedConnector4">
            <a:avLst>
              <a:gd name="adj1" fmla="val 23012"/>
              <a:gd name="adj2" fmla="val 766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305A2AE4-17D2-41BC-86A2-4A10651CAB13}"/>
              </a:ext>
            </a:extLst>
          </p:cNvPr>
          <p:cNvCxnSpPr>
            <a:cxnSpLocks/>
            <a:endCxn id="8" idx="7"/>
          </p:cNvCxnSpPr>
          <p:nvPr/>
        </p:nvCxnSpPr>
        <p:spPr>
          <a:xfrm rot="10800000" flipV="1">
            <a:off x="3569353" y="3180822"/>
            <a:ext cx="5147944" cy="186591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7A65D477-86A1-44EA-A106-C26A52443F93}"/>
              </a:ext>
            </a:extLst>
          </p:cNvPr>
          <p:cNvSpPr txBox="1"/>
          <p:nvPr/>
        </p:nvSpPr>
        <p:spPr>
          <a:xfrm>
            <a:off x="928119" y="5442640"/>
            <a:ext cx="13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Tx0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2C2A735-5926-4C0C-B137-8D8553D1D401}"/>
              </a:ext>
            </a:extLst>
          </p:cNvPr>
          <p:cNvSpPr txBox="1"/>
          <p:nvPr/>
        </p:nvSpPr>
        <p:spPr>
          <a:xfrm>
            <a:off x="2603552" y="5469774"/>
            <a:ext cx="13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Tx3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D1384E1-15F5-4FFD-AD01-1852114D868D}"/>
              </a:ext>
            </a:extLst>
          </p:cNvPr>
          <p:cNvSpPr txBox="1"/>
          <p:nvPr/>
        </p:nvSpPr>
        <p:spPr>
          <a:xfrm>
            <a:off x="2590842" y="4966206"/>
            <a:ext cx="13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Tx2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6844563-9E34-4173-A9D0-13BC992C75FC}"/>
              </a:ext>
            </a:extLst>
          </p:cNvPr>
          <p:cNvSpPr txBox="1"/>
          <p:nvPr/>
        </p:nvSpPr>
        <p:spPr>
          <a:xfrm>
            <a:off x="2618486" y="4475391"/>
            <a:ext cx="13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Tx1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3BD52F4-1058-48CB-A166-27DCE5DA8697}"/>
              </a:ext>
            </a:extLst>
          </p:cNvPr>
          <p:cNvSpPr txBox="1"/>
          <p:nvPr/>
        </p:nvSpPr>
        <p:spPr>
          <a:xfrm>
            <a:off x="396240" y="3108061"/>
            <a:ext cx="58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495D25D-2976-46BC-B48C-86DF2409E382}"/>
              </a:ext>
            </a:extLst>
          </p:cNvPr>
          <p:cNvSpPr txBox="1"/>
          <p:nvPr/>
        </p:nvSpPr>
        <p:spPr>
          <a:xfrm>
            <a:off x="905794" y="3098351"/>
            <a:ext cx="6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3D9CAB-E24B-4E54-97C2-805AA7E4045C}"/>
              </a:ext>
            </a:extLst>
          </p:cNvPr>
          <p:cNvSpPr txBox="1"/>
          <p:nvPr/>
        </p:nvSpPr>
        <p:spPr>
          <a:xfrm>
            <a:off x="1463491" y="3098351"/>
            <a:ext cx="6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C1DCA28-DC7B-4CEF-87EA-0E99101060B9}"/>
              </a:ext>
            </a:extLst>
          </p:cNvPr>
          <p:cNvSpPr txBox="1"/>
          <p:nvPr/>
        </p:nvSpPr>
        <p:spPr>
          <a:xfrm>
            <a:off x="2010549" y="3086076"/>
            <a:ext cx="59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8057BF9-4080-47FE-92E5-0C1BDE3597E4}"/>
              </a:ext>
            </a:extLst>
          </p:cNvPr>
          <p:cNvSpPr txBox="1"/>
          <p:nvPr/>
        </p:nvSpPr>
        <p:spPr>
          <a:xfrm>
            <a:off x="6422508" y="4021780"/>
            <a:ext cx="58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730C74-7E6D-460E-8AA3-BA03D58E3BE3}"/>
              </a:ext>
            </a:extLst>
          </p:cNvPr>
          <p:cNvSpPr txBox="1"/>
          <p:nvPr/>
        </p:nvSpPr>
        <p:spPr>
          <a:xfrm>
            <a:off x="6932062" y="4012070"/>
            <a:ext cx="6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79DDA72-67E4-4B36-8DDE-BCB46EF221EC}"/>
              </a:ext>
            </a:extLst>
          </p:cNvPr>
          <p:cNvSpPr txBox="1"/>
          <p:nvPr/>
        </p:nvSpPr>
        <p:spPr>
          <a:xfrm>
            <a:off x="7489759" y="4012070"/>
            <a:ext cx="6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C89ACF0-90EA-4750-A9B4-0C5577BE48E2}"/>
              </a:ext>
            </a:extLst>
          </p:cNvPr>
          <p:cNvSpPr txBox="1"/>
          <p:nvPr/>
        </p:nvSpPr>
        <p:spPr>
          <a:xfrm>
            <a:off x="8036817" y="3999795"/>
            <a:ext cx="59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2A7DEDF-47B6-4E60-9FF6-8E6D223AD2C9}"/>
              </a:ext>
            </a:extLst>
          </p:cNvPr>
          <p:cNvSpPr txBox="1"/>
          <p:nvPr/>
        </p:nvSpPr>
        <p:spPr>
          <a:xfrm>
            <a:off x="8693986" y="4002384"/>
            <a:ext cx="58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474AD11-048A-4A21-8A95-76F405816368}"/>
              </a:ext>
            </a:extLst>
          </p:cNvPr>
          <p:cNvSpPr txBox="1"/>
          <p:nvPr/>
        </p:nvSpPr>
        <p:spPr>
          <a:xfrm>
            <a:off x="9203540" y="3992674"/>
            <a:ext cx="6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B04051-1625-4BE0-AFA5-31ABBFAFE783}"/>
              </a:ext>
            </a:extLst>
          </p:cNvPr>
          <p:cNvSpPr txBox="1"/>
          <p:nvPr/>
        </p:nvSpPr>
        <p:spPr>
          <a:xfrm>
            <a:off x="9761237" y="3992674"/>
            <a:ext cx="6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27E2EA9-6DF8-4714-A657-1C4F60252387}"/>
              </a:ext>
            </a:extLst>
          </p:cNvPr>
          <p:cNvSpPr txBox="1"/>
          <p:nvPr/>
        </p:nvSpPr>
        <p:spPr>
          <a:xfrm>
            <a:off x="10308295" y="3980399"/>
            <a:ext cx="59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Rx0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C86DC-8778-474A-8242-FFE6EAEC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B5A125-6378-4030-9AAC-F4C5B3F99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234" y="1184274"/>
            <a:ext cx="10657205" cy="5074285"/>
          </a:xfrm>
        </p:spPr>
        <p:txBody>
          <a:bodyPr/>
          <a:lstStyle/>
          <a:p>
            <a:r>
              <a:rPr lang="zh-CN" altLang="en-US" dirty="0"/>
              <a:t>俯仰角与方位角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BBC114-8DDF-454C-AA07-307A320BC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7" r="9721" b="13090"/>
          <a:stretch/>
        </p:blipFill>
        <p:spPr>
          <a:xfrm>
            <a:off x="244537" y="1738884"/>
            <a:ext cx="4685829" cy="3759548"/>
          </a:xfrm>
          <a:prstGeom prst="rect">
            <a:avLst/>
          </a:prstGeom>
        </p:spPr>
      </p:pic>
      <p:sp>
        <p:nvSpPr>
          <p:cNvPr id="5" name="弧形 4">
            <a:extLst>
              <a:ext uri="{FF2B5EF4-FFF2-40B4-BE49-F238E27FC236}">
                <a16:creationId xmlns:a16="http://schemas.microsoft.com/office/drawing/2014/main" id="{3F0714B6-DF5B-4611-B60A-CEE1BB17A7FA}"/>
              </a:ext>
            </a:extLst>
          </p:cNvPr>
          <p:cNvSpPr/>
          <p:nvPr/>
        </p:nvSpPr>
        <p:spPr>
          <a:xfrm rot="19455282">
            <a:off x="7995258" y="3144921"/>
            <a:ext cx="365296" cy="373536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F43F040-20FC-482A-8AFB-3FACC5B22587}"/>
              </a:ext>
            </a:extLst>
          </p:cNvPr>
          <p:cNvCxnSpPr>
            <a:cxnSpLocks/>
          </p:cNvCxnSpPr>
          <p:nvPr/>
        </p:nvCxnSpPr>
        <p:spPr>
          <a:xfrm flipH="1">
            <a:off x="8827856" y="1800861"/>
            <a:ext cx="1343659" cy="1678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1CE9575-AC1B-4307-A869-7C6BE9762387}"/>
              </a:ext>
            </a:extLst>
          </p:cNvPr>
          <p:cNvCxnSpPr>
            <a:cxnSpLocks/>
          </p:cNvCxnSpPr>
          <p:nvPr/>
        </p:nvCxnSpPr>
        <p:spPr>
          <a:xfrm flipH="1">
            <a:off x="8827855" y="2378709"/>
            <a:ext cx="2" cy="454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0A0EDF-70E8-4C9A-A29B-B5ACD5320843}"/>
              </a:ext>
            </a:extLst>
          </p:cNvPr>
          <p:cNvCxnSpPr>
            <a:cxnSpLocks/>
          </p:cNvCxnSpPr>
          <p:nvPr/>
        </p:nvCxnSpPr>
        <p:spPr>
          <a:xfrm flipV="1">
            <a:off x="7971877" y="2841149"/>
            <a:ext cx="885932" cy="63007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84022E2-16F7-44FF-BB15-070FBB6E3CFD}"/>
              </a:ext>
            </a:extLst>
          </p:cNvPr>
          <p:cNvCxnSpPr>
            <a:cxnSpLocks/>
          </p:cNvCxnSpPr>
          <p:nvPr/>
        </p:nvCxnSpPr>
        <p:spPr>
          <a:xfrm flipH="1">
            <a:off x="7971878" y="2378709"/>
            <a:ext cx="124103" cy="11010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E66AC22-9AE1-4B3C-8156-A42D2C74A695}"/>
              </a:ext>
            </a:extLst>
          </p:cNvPr>
          <p:cNvCxnSpPr>
            <a:cxnSpLocks/>
          </p:cNvCxnSpPr>
          <p:nvPr/>
        </p:nvCxnSpPr>
        <p:spPr>
          <a:xfrm flipH="1">
            <a:off x="7971879" y="2832577"/>
            <a:ext cx="166892" cy="63865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C1D257E-5E2E-45A6-8413-89921870761B}"/>
              </a:ext>
            </a:extLst>
          </p:cNvPr>
          <p:cNvCxnSpPr>
            <a:cxnSpLocks/>
          </p:cNvCxnSpPr>
          <p:nvPr/>
        </p:nvCxnSpPr>
        <p:spPr>
          <a:xfrm>
            <a:off x="8095981" y="2378709"/>
            <a:ext cx="7318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EB0951C-5F41-4DCE-947F-00766FBD49FA}"/>
              </a:ext>
            </a:extLst>
          </p:cNvPr>
          <p:cNvCxnSpPr>
            <a:cxnSpLocks/>
          </p:cNvCxnSpPr>
          <p:nvPr/>
        </p:nvCxnSpPr>
        <p:spPr>
          <a:xfrm flipV="1">
            <a:off x="8138771" y="2832972"/>
            <a:ext cx="719038" cy="1714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DDBFE39-5F79-465A-BE94-9F3CD0738CE3}"/>
              </a:ext>
            </a:extLst>
          </p:cNvPr>
          <p:cNvCxnSpPr>
            <a:cxnSpLocks/>
          </p:cNvCxnSpPr>
          <p:nvPr/>
        </p:nvCxnSpPr>
        <p:spPr>
          <a:xfrm flipH="1">
            <a:off x="8138771" y="2387282"/>
            <a:ext cx="2" cy="436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EB0B90F-BE56-436F-A5E2-C0E36AF41B6B}"/>
              </a:ext>
            </a:extLst>
          </p:cNvPr>
          <p:cNvCxnSpPr>
            <a:cxnSpLocks/>
          </p:cNvCxnSpPr>
          <p:nvPr/>
        </p:nvCxnSpPr>
        <p:spPr>
          <a:xfrm flipH="1">
            <a:off x="7971877" y="1792288"/>
            <a:ext cx="1343659" cy="1678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弧形 14">
            <a:extLst>
              <a:ext uri="{FF2B5EF4-FFF2-40B4-BE49-F238E27FC236}">
                <a16:creationId xmlns:a16="http://schemas.microsoft.com/office/drawing/2014/main" id="{D062225A-3926-468B-857C-56D5AA846E66}"/>
              </a:ext>
            </a:extLst>
          </p:cNvPr>
          <p:cNvSpPr/>
          <p:nvPr/>
        </p:nvSpPr>
        <p:spPr>
          <a:xfrm rot="15246579">
            <a:off x="9343888" y="3265909"/>
            <a:ext cx="310252" cy="363139"/>
          </a:xfrm>
          <a:prstGeom prst="arc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96AED68C-B187-4C98-8420-58A49FEB2018}"/>
              </a:ext>
            </a:extLst>
          </p:cNvPr>
          <p:cNvSpPr/>
          <p:nvPr/>
        </p:nvSpPr>
        <p:spPr>
          <a:xfrm>
            <a:off x="8182694" y="3073404"/>
            <a:ext cx="187435" cy="262204"/>
          </a:xfrm>
          <a:prstGeom prst="arc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AC4B0B6-3986-4A03-96A0-39CA6B804D7C}"/>
                  </a:ext>
                </a:extLst>
              </p:cNvPr>
              <p:cNvSpPr txBox="1"/>
              <p:nvPr/>
            </p:nvSpPr>
            <p:spPr>
              <a:xfrm>
                <a:off x="8335202" y="2778565"/>
                <a:ext cx="323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AC4B0B6-3986-4A03-96A0-39CA6B804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202" y="2778565"/>
                <a:ext cx="323196" cy="369332"/>
              </a:xfrm>
              <a:prstGeom prst="rect">
                <a:avLst/>
              </a:prstGeom>
              <a:blipFill>
                <a:blip r:embed="rId3"/>
                <a:stretch>
                  <a:fillRect r="-3774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6A2DC7D-AAB1-407C-9935-7D7EB51D1553}"/>
                  </a:ext>
                </a:extLst>
              </p:cNvPr>
              <p:cNvSpPr txBox="1"/>
              <p:nvPr/>
            </p:nvSpPr>
            <p:spPr>
              <a:xfrm>
                <a:off x="8033735" y="2846375"/>
                <a:ext cx="323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6A2DC7D-AAB1-407C-9935-7D7EB51D1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735" y="2846375"/>
                <a:ext cx="3231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弧形 18">
            <a:extLst>
              <a:ext uri="{FF2B5EF4-FFF2-40B4-BE49-F238E27FC236}">
                <a16:creationId xmlns:a16="http://schemas.microsoft.com/office/drawing/2014/main" id="{A6DD0879-7613-4E2E-97EA-B7C618448EED}"/>
              </a:ext>
            </a:extLst>
          </p:cNvPr>
          <p:cNvSpPr/>
          <p:nvPr/>
        </p:nvSpPr>
        <p:spPr>
          <a:xfrm>
            <a:off x="7715073" y="2605050"/>
            <a:ext cx="761815" cy="454263"/>
          </a:xfrm>
          <a:prstGeom prst="arc">
            <a:avLst>
              <a:gd name="adj1" fmla="val 16200000"/>
              <a:gd name="adj2" fmla="val 212195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631659B-AA33-4C4D-A936-19ECADF0B097}"/>
                  </a:ext>
                </a:extLst>
              </p:cNvPr>
              <p:cNvSpPr txBox="1"/>
              <p:nvPr/>
            </p:nvSpPr>
            <p:spPr>
              <a:xfrm>
                <a:off x="8168668" y="2316208"/>
                <a:ext cx="323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631659B-AA33-4C4D-A936-19ECADF0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68" y="2316208"/>
                <a:ext cx="3231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7F668C8-CBA2-49E7-AD76-5B81C60AD3B0}"/>
              </a:ext>
            </a:extLst>
          </p:cNvPr>
          <p:cNvCxnSpPr>
            <a:cxnSpLocks/>
          </p:cNvCxnSpPr>
          <p:nvPr/>
        </p:nvCxnSpPr>
        <p:spPr>
          <a:xfrm flipH="1">
            <a:off x="9633698" y="1811201"/>
            <a:ext cx="1343659" cy="1678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0233563-AB01-4A59-B89A-99703046D08A}"/>
              </a:ext>
            </a:extLst>
          </p:cNvPr>
          <p:cNvCxnSpPr/>
          <p:nvPr/>
        </p:nvCxnSpPr>
        <p:spPr>
          <a:xfrm>
            <a:off x="9147896" y="3073404"/>
            <a:ext cx="472269" cy="3978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84AD49D-CA81-43AC-A2CE-2670D52C6CC3}"/>
                  </a:ext>
                </a:extLst>
              </p:cNvPr>
              <p:cNvSpPr txBox="1"/>
              <p:nvPr/>
            </p:nvSpPr>
            <p:spPr>
              <a:xfrm>
                <a:off x="9064510" y="3135868"/>
                <a:ext cx="323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84AD49D-CA81-43AC-A2CE-2670D52C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510" y="3135868"/>
                <a:ext cx="3231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8104B590-23FE-4F1C-8147-9C5F07DCAA84}"/>
              </a:ext>
            </a:extLst>
          </p:cNvPr>
          <p:cNvSpPr txBox="1"/>
          <p:nvPr/>
        </p:nvSpPr>
        <p:spPr>
          <a:xfrm>
            <a:off x="10990890" y="3248567"/>
            <a:ext cx="45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x</a:t>
            </a:r>
            <a:endParaRPr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FB4533-8163-4ACA-83FD-04A108EE1DAB}"/>
              </a:ext>
            </a:extLst>
          </p:cNvPr>
          <p:cNvSpPr txBox="1"/>
          <p:nvPr/>
        </p:nvSpPr>
        <p:spPr>
          <a:xfrm>
            <a:off x="8135639" y="1032842"/>
            <a:ext cx="45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y</a:t>
            </a:r>
            <a:endParaRPr lang="zh-CN" altLang="en-US" sz="2400" b="1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D9B4338-1621-4CE1-9458-30A90307108D}"/>
              </a:ext>
            </a:extLst>
          </p:cNvPr>
          <p:cNvCxnSpPr>
            <a:cxnSpLocks/>
          </p:cNvCxnSpPr>
          <p:nvPr/>
        </p:nvCxnSpPr>
        <p:spPr>
          <a:xfrm flipV="1">
            <a:off x="7587908" y="1269654"/>
            <a:ext cx="529661" cy="2741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E3528A1-CB1A-44B8-8945-E70688026E4E}"/>
              </a:ext>
            </a:extLst>
          </p:cNvPr>
          <p:cNvCxnSpPr>
            <a:cxnSpLocks/>
          </p:cNvCxnSpPr>
          <p:nvPr/>
        </p:nvCxnSpPr>
        <p:spPr>
          <a:xfrm>
            <a:off x="6766562" y="3475080"/>
            <a:ext cx="4197262" cy="25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E4408B5-00D8-44BD-BA84-FBB7B4554E6B}"/>
              </a:ext>
            </a:extLst>
          </p:cNvPr>
          <p:cNvCxnSpPr>
            <a:cxnSpLocks/>
          </p:cNvCxnSpPr>
          <p:nvPr/>
        </p:nvCxnSpPr>
        <p:spPr>
          <a:xfrm flipH="1" flipV="1">
            <a:off x="7265891" y="1093372"/>
            <a:ext cx="517944" cy="2951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D066AD6-DCA9-4EE8-A55E-75700002ADE1}"/>
              </a:ext>
            </a:extLst>
          </p:cNvPr>
          <p:cNvSpPr txBox="1"/>
          <p:nvPr/>
        </p:nvSpPr>
        <p:spPr>
          <a:xfrm>
            <a:off x="7244126" y="694732"/>
            <a:ext cx="45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z</a:t>
            </a:r>
            <a:endParaRPr lang="zh-CN" altLang="en-US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363CD31-C84E-4B90-8BCF-AA6FC5E47089}"/>
              </a:ext>
            </a:extLst>
          </p:cNvPr>
          <p:cNvSpPr txBox="1"/>
          <p:nvPr/>
        </p:nvSpPr>
        <p:spPr>
          <a:xfrm>
            <a:off x="7814523" y="3387826"/>
            <a:ext cx="45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</a:t>
            </a:r>
            <a:endParaRPr lang="zh-CN" altLang="en-US" sz="24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A2E704-C4FB-498A-B38B-95EBA9ABD4AB}"/>
              </a:ext>
            </a:extLst>
          </p:cNvPr>
          <p:cNvSpPr txBox="1"/>
          <p:nvPr/>
        </p:nvSpPr>
        <p:spPr>
          <a:xfrm>
            <a:off x="8596015" y="1933189"/>
            <a:ext cx="45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909C2FD-86D3-4DF7-95D6-A863E87287B8}"/>
                  </a:ext>
                </a:extLst>
              </p:cNvPr>
              <p:cNvSpPr txBox="1"/>
              <p:nvPr/>
            </p:nvSpPr>
            <p:spPr>
              <a:xfrm>
                <a:off x="1081087" y="5416830"/>
                <a:ext cx="29575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俯仰角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与方位角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909C2FD-86D3-4DF7-95D6-A863E8728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87" y="5416830"/>
                <a:ext cx="2957529" cy="461665"/>
              </a:xfrm>
              <a:prstGeom prst="rect">
                <a:avLst/>
              </a:prstGeom>
              <a:blipFill>
                <a:blip r:embed="rId7"/>
                <a:stretch>
                  <a:fillRect l="-3086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BF47D81-90A4-453A-ABC1-435678359FB0}"/>
                  </a:ext>
                </a:extLst>
              </p:cNvPr>
              <p:cNvSpPr txBox="1"/>
              <p:nvPr/>
            </p:nvSpPr>
            <p:spPr>
              <a:xfrm>
                <a:off x="5134755" y="4176156"/>
                <a:ext cx="7057245" cy="2690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的长度为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可有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天线之间的相位差测得。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而俯仰角，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可由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竖直方向天线之间的相位差直接测得，进而求出方位角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BF47D81-90A4-453A-ABC1-435678359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755" y="4176156"/>
                <a:ext cx="7057245" cy="2690417"/>
              </a:xfrm>
              <a:prstGeom prst="rect">
                <a:avLst/>
              </a:prstGeom>
              <a:blipFill>
                <a:blip r:embed="rId8"/>
                <a:stretch>
                  <a:fillRect l="-1295" t="-2494" b="-3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F093C28-70F9-451D-8E4B-2FC3B650F6C5}"/>
                  </a:ext>
                </a:extLst>
              </p:cNvPr>
              <p:cNvSpPr txBox="1"/>
              <p:nvPr/>
            </p:nvSpPr>
            <p:spPr>
              <a:xfrm>
                <a:off x="8713245" y="3665303"/>
                <a:ext cx="15841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波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𝑑𝑠𝑖𝑛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F093C28-70F9-451D-8E4B-2FC3B650F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245" y="3665303"/>
                <a:ext cx="1584194" cy="369332"/>
              </a:xfrm>
              <a:prstGeom prst="rect">
                <a:avLst/>
              </a:prstGeom>
              <a:blipFill>
                <a:blip r:embed="rId9"/>
                <a:stretch>
                  <a:fillRect l="-3077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76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/>
      <p:bldP spid="18" grpId="0"/>
      <p:bldP spid="19" grpId="0" animBg="1"/>
      <p:bldP spid="20" grpId="0"/>
      <p:bldP spid="23" grpId="0"/>
      <p:bldP spid="24" grpId="0"/>
      <p:bldP spid="25" grpId="0"/>
      <p:bldP spid="29" grpId="0"/>
      <p:bldP spid="30" grpId="0"/>
      <p:bldP spid="31" grpId="0"/>
      <p:bldP spid="32" grpId="0"/>
      <p:bldP spid="34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A7707-0231-4561-A420-58EDD33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305B68-71DA-4A7C-92E0-04CC4D687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测角流程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80869C-E6EF-489C-A507-2B1A9F654E49}"/>
              </a:ext>
            </a:extLst>
          </p:cNvPr>
          <p:cNvSpPr/>
          <p:nvPr/>
        </p:nvSpPr>
        <p:spPr>
          <a:xfrm>
            <a:off x="2147149" y="1714441"/>
            <a:ext cx="721357" cy="691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348E7B2-F001-4466-983F-B08932723CD2}"/>
              </a:ext>
            </a:extLst>
          </p:cNvPr>
          <p:cNvCxnSpPr>
            <a:cxnSpLocks/>
          </p:cNvCxnSpPr>
          <p:nvPr/>
        </p:nvCxnSpPr>
        <p:spPr>
          <a:xfrm>
            <a:off x="2147149" y="2538214"/>
            <a:ext cx="828040" cy="6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1D9FEAD-B8C1-4D52-B04B-828623F9731A}"/>
              </a:ext>
            </a:extLst>
          </p:cNvPr>
          <p:cNvCxnSpPr>
            <a:cxnSpLocks/>
          </p:cNvCxnSpPr>
          <p:nvPr/>
        </p:nvCxnSpPr>
        <p:spPr>
          <a:xfrm flipV="1">
            <a:off x="1943951" y="1714441"/>
            <a:ext cx="0" cy="6020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CB930D2-F477-4B16-9FAA-0C5555F8229F}"/>
              </a:ext>
            </a:extLst>
          </p:cNvPr>
          <p:cNvSpPr txBox="1"/>
          <p:nvPr/>
        </p:nvSpPr>
        <p:spPr>
          <a:xfrm rot="16200000">
            <a:off x="1049871" y="1831400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0A7513E-900E-41AE-9394-1FB087759708}"/>
              </a:ext>
            </a:extLst>
          </p:cNvPr>
          <p:cNvSpPr/>
          <p:nvPr/>
        </p:nvSpPr>
        <p:spPr>
          <a:xfrm>
            <a:off x="2624670" y="1963480"/>
            <a:ext cx="71121" cy="1283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010633-6541-47B4-958E-E4A782F54F71}"/>
              </a:ext>
            </a:extLst>
          </p:cNvPr>
          <p:cNvSpPr txBox="1"/>
          <p:nvPr/>
        </p:nvSpPr>
        <p:spPr>
          <a:xfrm>
            <a:off x="2147149" y="2529732"/>
            <a:ext cx="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9600712-725A-4489-B1FE-216EB34B65D4}"/>
              </a:ext>
            </a:extLst>
          </p:cNvPr>
          <p:cNvSpPr/>
          <p:nvPr/>
        </p:nvSpPr>
        <p:spPr>
          <a:xfrm>
            <a:off x="2153215" y="3083428"/>
            <a:ext cx="721357" cy="691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0A71FC8-5D9F-4A5C-9799-900657E9B254}"/>
              </a:ext>
            </a:extLst>
          </p:cNvPr>
          <p:cNvCxnSpPr>
            <a:cxnSpLocks/>
          </p:cNvCxnSpPr>
          <p:nvPr/>
        </p:nvCxnSpPr>
        <p:spPr>
          <a:xfrm>
            <a:off x="2153215" y="3907201"/>
            <a:ext cx="828040" cy="6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2730273-2C94-4DE2-B9BD-0F525D6A3D13}"/>
              </a:ext>
            </a:extLst>
          </p:cNvPr>
          <p:cNvCxnSpPr>
            <a:cxnSpLocks/>
          </p:cNvCxnSpPr>
          <p:nvPr/>
        </p:nvCxnSpPr>
        <p:spPr>
          <a:xfrm flipV="1">
            <a:off x="1950017" y="3083428"/>
            <a:ext cx="0" cy="6020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4629221-FCAB-4955-A8DD-C35EEB3466AF}"/>
              </a:ext>
            </a:extLst>
          </p:cNvPr>
          <p:cNvSpPr txBox="1"/>
          <p:nvPr/>
        </p:nvSpPr>
        <p:spPr>
          <a:xfrm rot="16200000">
            <a:off x="1055937" y="3200387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2C48E0E-E8D8-4B8F-81A5-4C8BE692B35F}"/>
              </a:ext>
            </a:extLst>
          </p:cNvPr>
          <p:cNvSpPr/>
          <p:nvPr/>
        </p:nvSpPr>
        <p:spPr>
          <a:xfrm>
            <a:off x="2630736" y="3332467"/>
            <a:ext cx="71121" cy="1283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FDD877B-F929-4890-AEDC-755CA641A70A}"/>
              </a:ext>
            </a:extLst>
          </p:cNvPr>
          <p:cNvSpPr txBox="1"/>
          <p:nvPr/>
        </p:nvSpPr>
        <p:spPr>
          <a:xfrm>
            <a:off x="2153215" y="3898719"/>
            <a:ext cx="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7F6E365-7CFA-4562-91A1-1259F6E772DD}"/>
              </a:ext>
            </a:extLst>
          </p:cNvPr>
          <p:cNvSpPr/>
          <p:nvPr/>
        </p:nvSpPr>
        <p:spPr>
          <a:xfrm>
            <a:off x="2147149" y="5212954"/>
            <a:ext cx="721357" cy="691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09D2800-F158-4ACA-9C2C-D3F6BD5B5196}"/>
              </a:ext>
            </a:extLst>
          </p:cNvPr>
          <p:cNvCxnSpPr>
            <a:cxnSpLocks/>
          </p:cNvCxnSpPr>
          <p:nvPr/>
        </p:nvCxnSpPr>
        <p:spPr>
          <a:xfrm>
            <a:off x="2147149" y="6036727"/>
            <a:ext cx="828040" cy="6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C5A54BF-3FEB-471C-BE9C-B9453D8D6F72}"/>
              </a:ext>
            </a:extLst>
          </p:cNvPr>
          <p:cNvCxnSpPr>
            <a:cxnSpLocks/>
          </p:cNvCxnSpPr>
          <p:nvPr/>
        </p:nvCxnSpPr>
        <p:spPr>
          <a:xfrm flipV="1">
            <a:off x="1943951" y="5212954"/>
            <a:ext cx="0" cy="6020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566A6CB6-D50C-49AF-A975-5AFAC8F5F1BE}"/>
              </a:ext>
            </a:extLst>
          </p:cNvPr>
          <p:cNvSpPr txBox="1"/>
          <p:nvPr/>
        </p:nvSpPr>
        <p:spPr>
          <a:xfrm rot="16200000">
            <a:off x="1049871" y="5329913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C75DD00-4889-415F-8DA1-7E918ED18EF2}"/>
              </a:ext>
            </a:extLst>
          </p:cNvPr>
          <p:cNvSpPr/>
          <p:nvPr/>
        </p:nvSpPr>
        <p:spPr>
          <a:xfrm>
            <a:off x="2624670" y="5461993"/>
            <a:ext cx="71121" cy="1283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3BD2FE9-B22B-4943-B35B-15740A4B4B7F}"/>
              </a:ext>
            </a:extLst>
          </p:cNvPr>
          <p:cNvSpPr txBox="1"/>
          <p:nvPr/>
        </p:nvSpPr>
        <p:spPr>
          <a:xfrm>
            <a:off x="2147149" y="6028245"/>
            <a:ext cx="6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ED96B0-77F9-4ECC-844B-376342848F9A}"/>
              </a:ext>
            </a:extLst>
          </p:cNvPr>
          <p:cNvSpPr txBox="1"/>
          <p:nvPr/>
        </p:nvSpPr>
        <p:spPr>
          <a:xfrm>
            <a:off x="2018683" y="4343173"/>
            <a:ext cx="677108" cy="7452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/>
              <a:t>……</a:t>
            </a:r>
            <a:endParaRPr lang="zh-CN" altLang="en-US" dirty="0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16E91B96-8682-447B-82CD-3308C86BFA88}"/>
              </a:ext>
            </a:extLst>
          </p:cNvPr>
          <p:cNvSpPr/>
          <p:nvPr/>
        </p:nvSpPr>
        <p:spPr>
          <a:xfrm>
            <a:off x="3641798" y="3635831"/>
            <a:ext cx="1480958" cy="632220"/>
          </a:xfrm>
          <a:prstGeom prst="rightArrow">
            <a:avLst>
              <a:gd name="adj1" fmla="val 50000"/>
              <a:gd name="adj2" fmla="val 4774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F2E1A62-4140-49C8-B707-40C9FC91E062}"/>
              </a:ext>
            </a:extLst>
          </p:cNvPr>
          <p:cNvSpPr txBox="1"/>
          <p:nvPr/>
        </p:nvSpPr>
        <p:spPr>
          <a:xfrm>
            <a:off x="3548527" y="2485138"/>
            <a:ext cx="1330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提取目标点，并根据速度做多普勒相位补偿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6AA8DAC-BCAD-46EB-B070-AAF2DD5882DA}"/>
              </a:ext>
            </a:extLst>
          </p:cNvPr>
          <p:cNvSpPr/>
          <p:nvPr/>
        </p:nvSpPr>
        <p:spPr>
          <a:xfrm>
            <a:off x="5224652" y="2854810"/>
            <a:ext cx="1742694" cy="235814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目标点在多天线上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2DFFT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的数据，每个目标点的数据是一个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维复向量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0700B392-1D23-42DD-9072-A54570FE42E7}"/>
              </a:ext>
            </a:extLst>
          </p:cNvPr>
          <p:cNvSpPr/>
          <p:nvPr/>
        </p:nvSpPr>
        <p:spPr>
          <a:xfrm>
            <a:off x="7069243" y="3663590"/>
            <a:ext cx="1480958" cy="632220"/>
          </a:xfrm>
          <a:prstGeom prst="rightArrow">
            <a:avLst>
              <a:gd name="adj1" fmla="val 50000"/>
              <a:gd name="adj2" fmla="val 4774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F50F36F4-BDDC-4A6E-81D9-7349610DF0E7}"/>
              </a:ext>
            </a:extLst>
          </p:cNvPr>
          <p:cNvSpPr/>
          <p:nvPr/>
        </p:nvSpPr>
        <p:spPr>
          <a:xfrm>
            <a:off x="8747483" y="3332467"/>
            <a:ext cx="2347237" cy="1200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在该距离域以及速度域的各物体俯仰角与方位角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BB575E9-DE8F-4B5A-9355-B69CABDEE7A9}"/>
              </a:ext>
            </a:extLst>
          </p:cNvPr>
          <p:cNvSpPr txBox="1"/>
          <p:nvPr/>
        </p:nvSpPr>
        <p:spPr>
          <a:xfrm>
            <a:off x="775754" y="1880031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92649C7-A333-47ED-9125-79EDE53CD037}"/>
              </a:ext>
            </a:extLst>
          </p:cNvPr>
          <p:cNvSpPr txBox="1"/>
          <p:nvPr/>
        </p:nvSpPr>
        <p:spPr>
          <a:xfrm>
            <a:off x="728343" y="3294258"/>
            <a:ext cx="65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5E0E8B3-75D8-4F32-BFAF-FBD96116238E}"/>
              </a:ext>
            </a:extLst>
          </p:cNvPr>
          <p:cNvSpPr txBox="1"/>
          <p:nvPr/>
        </p:nvSpPr>
        <p:spPr>
          <a:xfrm>
            <a:off x="509745" y="5445661"/>
            <a:ext cx="8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 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3668B9A-E587-4C35-B006-F2364B01F620}"/>
              </a:ext>
            </a:extLst>
          </p:cNvPr>
          <p:cNvSpPr txBox="1"/>
          <p:nvPr/>
        </p:nvSpPr>
        <p:spPr>
          <a:xfrm>
            <a:off x="7164628" y="2694093"/>
            <a:ext cx="127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FFT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DBF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MUSIC</a:t>
            </a:r>
            <a:r>
              <a:rPr lang="zh-CN" altLang="en-US" dirty="0">
                <a:solidFill>
                  <a:schemeClr val="tx1"/>
                </a:solidFill>
              </a:rPr>
              <a:t>等测角算法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1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/>
      <p:bldP spid="32" grpId="0" animBg="1"/>
      <p:bldP spid="35" grpId="0"/>
      <p:bldP spid="36" grpId="0" animBg="1"/>
      <p:bldP spid="37" grpId="0"/>
      <p:bldP spid="38" grpId="0" animBg="1"/>
      <p:bldP spid="41" grpId="0"/>
      <p:bldP spid="42" grpId="0" animBg="1"/>
      <p:bldP spid="43" grpId="0"/>
      <p:bldP spid="44" grpId="0"/>
      <p:bldP spid="45" grpId="0" animBg="1"/>
      <p:bldP spid="46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E90F2-FDB5-4634-A450-203134AA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F406E-3FD1-4D60-A3F8-3CCFFF11F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962" y="1066801"/>
            <a:ext cx="8885628" cy="67056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3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3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3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单目标静止物体角度测量  参数设置与实验环境  </a:t>
            </a:r>
            <a:endParaRPr lang="en-US" altLang="zh-CN" sz="3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8008F6BF-9D77-41CC-A53D-949A18CFEB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34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带宽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2G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四发四收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Fs = 5.000MHz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nchirp = 512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FFT_R = 256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FFT_V = 128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距离分辨率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0.089m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最远可测距离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5.7375m</a:t>
            </a: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DE67CCA1-4A8A-4A2D-A64A-B7C8D1CDFEA6}"/>
              </a:ext>
            </a:extLst>
          </p:cNvPr>
          <p:cNvSpPr txBox="1">
            <a:spLocks/>
          </p:cNvSpPr>
          <p:nvPr/>
        </p:nvSpPr>
        <p:spPr>
          <a:xfrm>
            <a:off x="6096000" y="1842770"/>
            <a:ext cx="5613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538E623-7421-49FB-8084-33417A02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650" y="1690311"/>
            <a:ext cx="5393541" cy="4045156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1AE417A9-4E92-45AC-B4BF-E64A232CFECC}"/>
              </a:ext>
            </a:extLst>
          </p:cNvPr>
          <p:cNvSpPr/>
          <p:nvPr/>
        </p:nvSpPr>
        <p:spPr>
          <a:xfrm>
            <a:off x="6209414" y="2293442"/>
            <a:ext cx="1275907" cy="14460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625FF71-8260-464C-83D3-EE8257396911}"/>
              </a:ext>
            </a:extLst>
          </p:cNvPr>
          <p:cNvSpPr txBox="1"/>
          <p:nvPr/>
        </p:nvSpPr>
        <p:spPr>
          <a:xfrm>
            <a:off x="6738819" y="5983036"/>
            <a:ext cx="803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雷达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A5D65D7-3B71-4A2F-91E8-6676841D30B8}"/>
              </a:ext>
            </a:extLst>
          </p:cNvPr>
          <p:cNvSpPr txBox="1"/>
          <p:nvPr/>
        </p:nvSpPr>
        <p:spPr>
          <a:xfrm>
            <a:off x="9284446" y="5979942"/>
            <a:ext cx="803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目标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22092E9-586C-4D50-BF31-F890806D9D50}"/>
              </a:ext>
            </a:extLst>
          </p:cNvPr>
          <p:cNvSpPr/>
          <p:nvPr/>
        </p:nvSpPr>
        <p:spPr>
          <a:xfrm>
            <a:off x="8899055" y="2934585"/>
            <a:ext cx="787205" cy="80488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24DBB84-A417-4EE5-ACCB-38BF86B8818C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7028121" y="3712889"/>
            <a:ext cx="514326" cy="25009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70D5CD8-A878-42C1-8BDD-D71456AD5917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388130" y="3739470"/>
            <a:ext cx="298130" cy="22404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18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6BCDB-A5F9-4602-BA2A-72C4310C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766DD5-83F9-470B-A1EF-E9147C50B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4" y="981075"/>
            <a:ext cx="7995284" cy="735966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单目标静止物体角度测量  实验设置  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1D73D8-B6F4-4C8D-8525-E33760F4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2135789"/>
            <a:ext cx="4778276" cy="3583707"/>
          </a:xfrm>
          <a:prstGeom prst="rect">
            <a:avLst/>
          </a:prstGeom>
        </p:spPr>
      </p:pic>
      <p:graphicFrame>
        <p:nvGraphicFramePr>
          <p:cNvPr id="28" name="表格 28">
            <a:extLst>
              <a:ext uri="{FF2B5EF4-FFF2-40B4-BE49-F238E27FC236}">
                <a16:creationId xmlns:a16="http://schemas.microsoft.com/office/drawing/2014/main" id="{B62B4C61-6B85-4BFA-ACF6-CB7C06689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880225"/>
              </p:ext>
            </p:extLst>
          </p:nvPr>
        </p:nvGraphicFramePr>
        <p:xfrm>
          <a:off x="5698479" y="2347022"/>
          <a:ext cx="5620552" cy="316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276">
                  <a:extLst>
                    <a:ext uri="{9D8B030D-6E8A-4147-A177-3AD203B41FA5}">
                      <a16:colId xmlns:a16="http://schemas.microsoft.com/office/drawing/2014/main" val="2068931402"/>
                    </a:ext>
                  </a:extLst>
                </a:gridCol>
                <a:gridCol w="2810276">
                  <a:extLst>
                    <a:ext uri="{9D8B030D-6E8A-4147-A177-3AD203B41FA5}">
                      <a16:colId xmlns:a16="http://schemas.microsoft.com/office/drawing/2014/main" val="2483300300"/>
                    </a:ext>
                  </a:extLst>
                </a:gridCol>
              </a:tblGrid>
              <a:tr h="3951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负角度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776517"/>
                  </a:ext>
                </a:extLst>
              </a:tr>
              <a:tr h="395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-7.66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55815"/>
                  </a:ext>
                </a:extLst>
              </a:tr>
              <a:tr h="395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52.50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-17.46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871698"/>
                  </a:ext>
                </a:extLst>
              </a:tr>
              <a:tr h="395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40.54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-28.25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655840"/>
                  </a:ext>
                </a:extLst>
              </a:tr>
              <a:tr h="395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-41.55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172366"/>
                  </a:ext>
                </a:extLst>
              </a:tr>
              <a:tr h="395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19.47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-57.14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87877"/>
                  </a:ext>
                </a:extLst>
              </a:tr>
              <a:tr h="395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-70.05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9288"/>
                  </a:ext>
                </a:extLst>
              </a:tr>
              <a:tr h="395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-80.63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846743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3CF626C9-0F23-4A70-B4A8-268AA11DC644}"/>
              </a:ext>
            </a:extLst>
          </p:cNvPr>
          <p:cNvSpPr txBox="1"/>
          <p:nvPr/>
        </p:nvSpPr>
        <p:spPr>
          <a:xfrm>
            <a:off x="10386873" y="5534830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单位 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AE2A05-8CD9-48CB-99BA-057EBA274031}"/>
              </a:ext>
            </a:extLst>
          </p:cNvPr>
          <p:cNvSpPr txBox="1"/>
          <p:nvPr/>
        </p:nvSpPr>
        <p:spPr>
          <a:xfrm>
            <a:off x="1571347" y="4989250"/>
            <a:ext cx="69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68.96°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36B2692-5524-46E3-8986-1FB0FF9D5ECC}"/>
              </a:ext>
            </a:extLst>
          </p:cNvPr>
          <p:cNvSpPr txBox="1"/>
          <p:nvPr/>
        </p:nvSpPr>
        <p:spPr>
          <a:xfrm>
            <a:off x="2824578" y="3539966"/>
            <a:ext cx="389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0490467-409E-4ECA-A28C-BBED33929F91}"/>
              </a:ext>
            </a:extLst>
          </p:cNvPr>
          <p:cNvCxnSpPr>
            <a:cxnSpLocks/>
          </p:cNvCxnSpPr>
          <p:nvPr/>
        </p:nvCxnSpPr>
        <p:spPr>
          <a:xfrm flipV="1">
            <a:off x="2974758" y="3847743"/>
            <a:ext cx="0" cy="2359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DDC30AA-300D-4287-84C9-7C58C16CBDA3}"/>
              </a:ext>
            </a:extLst>
          </p:cNvPr>
          <p:cNvCxnSpPr>
            <a:cxnSpLocks/>
          </p:cNvCxnSpPr>
          <p:nvPr/>
        </p:nvCxnSpPr>
        <p:spPr>
          <a:xfrm>
            <a:off x="1573565" y="4910832"/>
            <a:ext cx="113192" cy="1583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BDE4380-38B5-4A6E-91A8-E5F6E5EB0069}"/>
              </a:ext>
            </a:extLst>
          </p:cNvPr>
          <p:cNvSpPr txBox="1"/>
          <p:nvPr/>
        </p:nvSpPr>
        <p:spPr>
          <a:xfrm>
            <a:off x="4667302" y="4999608"/>
            <a:ext cx="750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-80.63°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45AF172-D98D-4E31-9DCD-7B75B84B268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503197" y="5141652"/>
            <a:ext cx="164105" cy="118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5B9DA5AE-BDF0-4A8A-AC6F-A8DD2CFDF772}"/>
              </a:ext>
            </a:extLst>
          </p:cNvPr>
          <p:cNvSpPr/>
          <p:nvPr/>
        </p:nvSpPr>
        <p:spPr>
          <a:xfrm>
            <a:off x="2886724" y="5218214"/>
            <a:ext cx="159057" cy="1576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4DA9E7F-87F5-4C2A-A57A-DD7AE9627A3F}"/>
              </a:ext>
            </a:extLst>
          </p:cNvPr>
          <p:cNvSpPr txBox="1"/>
          <p:nvPr/>
        </p:nvSpPr>
        <p:spPr>
          <a:xfrm>
            <a:off x="2687342" y="4862712"/>
            <a:ext cx="574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雷达</a:t>
            </a:r>
          </a:p>
        </p:txBody>
      </p:sp>
    </p:spTree>
    <p:extLst>
      <p:ext uri="{BB962C8B-B14F-4D97-AF65-F5344CB8AC3E}">
        <p14:creationId xmlns:p14="http://schemas.microsoft.com/office/powerpoint/2010/main" val="1369772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CA1C3-204C-4D7E-8CBF-D8551BA3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5AE66-7755-487C-A5BD-BD30CC861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72" y="1275714"/>
            <a:ext cx="10944787" cy="508444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测角方法：</a:t>
            </a:r>
            <a:r>
              <a:rPr lang="en-US" altLang="zh-CN" sz="2400" dirty="0"/>
              <a:t>DBF</a:t>
            </a:r>
            <a:r>
              <a:rPr lang="zh-CN" altLang="en-US" sz="2400" dirty="0"/>
              <a:t>与</a:t>
            </a:r>
            <a:r>
              <a:rPr lang="en-US" altLang="zh-CN" sz="2400" dirty="0"/>
              <a:t>MUSIC</a:t>
            </a:r>
            <a:r>
              <a:rPr lang="zh-CN" altLang="en-US" sz="2400" dirty="0"/>
              <a:t>，实验证明，在单目标的情况下，二种的方法结果基本保持一致，下面的结果均有</a:t>
            </a:r>
            <a:r>
              <a:rPr lang="en-US" altLang="zh-CN" sz="2400" dirty="0"/>
              <a:t>DBF</a:t>
            </a:r>
            <a:r>
              <a:rPr lang="zh-CN" altLang="en-US" sz="2400" dirty="0"/>
              <a:t>方法获得。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2F75D5-CF6E-4B56-829A-CA37264F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09" y="2190524"/>
            <a:ext cx="5305019" cy="39787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9A75B3-5930-477F-AB91-B2377822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" y="2381394"/>
            <a:ext cx="4796031" cy="35970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9ED8E9-8E1D-4325-B77A-DCE85680C0D9}"/>
              </a:ext>
            </a:extLst>
          </p:cNvPr>
          <p:cNvSpPr txBox="1"/>
          <p:nvPr/>
        </p:nvSpPr>
        <p:spPr>
          <a:xfrm>
            <a:off x="3641798" y="6169288"/>
            <a:ext cx="440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蓝色为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ground Truth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，橙色为计算的结果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9742330-F654-4771-9235-EEAFDA12474E}"/>
              </a:ext>
            </a:extLst>
          </p:cNvPr>
          <p:cNvSpPr/>
          <p:nvPr/>
        </p:nvSpPr>
        <p:spPr>
          <a:xfrm>
            <a:off x="4589754" y="4128386"/>
            <a:ext cx="2088807" cy="178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1FF8B-7875-4A0F-90ED-A4B0106092E9}"/>
              </a:ext>
            </a:extLst>
          </p:cNvPr>
          <p:cNvSpPr txBox="1"/>
          <p:nvPr/>
        </p:nvSpPr>
        <p:spPr>
          <a:xfrm>
            <a:off x="4661620" y="3746645"/>
            <a:ext cx="208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0</a:t>
            </a:r>
            <a:r>
              <a:rPr lang="zh-CN" altLang="en-US" dirty="0"/>
              <a:t>度为基准矫正</a:t>
            </a:r>
          </a:p>
        </p:txBody>
      </p:sp>
    </p:spTree>
    <p:extLst>
      <p:ext uri="{BB962C8B-B14F-4D97-AF65-F5344CB8AC3E}">
        <p14:creationId xmlns:p14="http://schemas.microsoft.com/office/powerpoint/2010/main" val="11770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1651E-4B1E-4113-B480-5AC93E6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前情回顾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9D9DDD7-4264-4859-8FF1-EBFE827B3B69}"/>
              </a:ext>
            </a:extLst>
          </p:cNvPr>
          <p:cNvCxnSpPr>
            <a:cxnSpLocks/>
          </p:cNvCxnSpPr>
          <p:nvPr/>
        </p:nvCxnSpPr>
        <p:spPr>
          <a:xfrm flipV="1">
            <a:off x="811518" y="1604404"/>
            <a:ext cx="1137821" cy="90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A5DA95-8665-4D90-B43B-DE279FCF4C6D}"/>
              </a:ext>
            </a:extLst>
          </p:cNvPr>
          <p:cNvCxnSpPr>
            <a:cxnSpLocks/>
          </p:cNvCxnSpPr>
          <p:nvPr/>
        </p:nvCxnSpPr>
        <p:spPr>
          <a:xfrm flipH="1" flipV="1">
            <a:off x="1949340" y="1604405"/>
            <a:ext cx="238216" cy="906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F84F96B-7B7E-49D1-B122-234BD78F9C3A}"/>
              </a:ext>
            </a:extLst>
          </p:cNvPr>
          <p:cNvCxnSpPr>
            <a:cxnSpLocks/>
          </p:cNvCxnSpPr>
          <p:nvPr/>
        </p:nvCxnSpPr>
        <p:spPr>
          <a:xfrm>
            <a:off x="2197914" y="2512516"/>
            <a:ext cx="3107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E0CA7C-B19E-4AC0-BC1E-374AAE50E6E6}"/>
                  </a:ext>
                </a:extLst>
              </p:cNvPr>
              <p:cNvSpPr txBox="1"/>
              <p:nvPr/>
            </p:nvSpPr>
            <p:spPr>
              <a:xfrm>
                <a:off x="2151305" y="2510666"/>
                <a:ext cx="310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𝑖𝑑𝑙𝑒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E0CA7C-B19E-4AC0-BC1E-374AAE50E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305" y="2510666"/>
                <a:ext cx="310719" cy="369332"/>
              </a:xfrm>
              <a:prstGeom prst="rect">
                <a:avLst/>
              </a:prstGeom>
              <a:blipFill>
                <a:blip r:embed="rId2"/>
                <a:stretch>
                  <a:fillRect r="-88235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57D28D-FC52-4F0C-8C7D-EFF4FCE29F4B}"/>
                  </a:ext>
                </a:extLst>
              </p:cNvPr>
              <p:cNvSpPr txBox="1"/>
              <p:nvPr/>
            </p:nvSpPr>
            <p:spPr>
              <a:xfrm>
                <a:off x="1178462" y="2141334"/>
                <a:ext cx="31071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57D28D-FC52-4F0C-8C7D-EFF4FCE29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62" y="2141334"/>
                <a:ext cx="310719" cy="390748"/>
              </a:xfrm>
              <a:prstGeom prst="rect">
                <a:avLst/>
              </a:prstGeom>
              <a:blipFill>
                <a:blip r:embed="rId3"/>
                <a:stretch>
                  <a:fillRect r="-5294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CFA78A-CD6E-4D9B-9B25-ED99676F95B9}"/>
                  </a:ext>
                </a:extLst>
              </p:cNvPr>
              <p:cNvSpPr txBox="1"/>
              <p:nvPr/>
            </p:nvSpPr>
            <p:spPr>
              <a:xfrm>
                <a:off x="1993725" y="1862161"/>
                <a:ext cx="310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CFA78A-CD6E-4D9B-9B25-ED99676F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725" y="1862161"/>
                <a:ext cx="310719" cy="369332"/>
              </a:xfrm>
              <a:prstGeom prst="rect">
                <a:avLst/>
              </a:prstGeom>
              <a:blipFill>
                <a:blip r:embed="rId4"/>
                <a:stretch>
                  <a:fillRect r="-13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00D1297-F8B9-45F2-A9CE-75D5B1DFBC17}"/>
              </a:ext>
            </a:extLst>
          </p:cNvPr>
          <p:cNvCxnSpPr>
            <a:cxnSpLocks/>
          </p:cNvCxnSpPr>
          <p:nvPr/>
        </p:nvCxnSpPr>
        <p:spPr>
          <a:xfrm flipV="1">
            <a:off x="2490628" y="1604404"/>
            <a:ext cx="1137821" cy="90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FDBDBCA-1CAE-4FCC-9312-39197423A82C}"/>
              </a:ext>
            </a:extLst>
          </p:cNvPr>
          <p:cNvCxnSpPr>
            <a:cxnSpLocks/>
          </p:cNvCxnSpPr>
          <p:nvPr/>
        </p:nvCxnSpPr>
        <p:spPr>
          <a:xfrm flipH="1" flipV="1">
            <a:off x="3628450" y="1604405"/>
            <a:ext cx="238216" cy="906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4C2F23F-FB49-4547-97AC-C5A03BD01FA2}"/>
              </a:ext>
            </a:extLst>
          </p:cNvPr>
          <p:cNvCxnSpPr>
            <a:cxnSpLocks/>
          </p:cNvCxnSpPr>
          <p:nvPr/>
        </p:nvCxnSpPr>
        <p:spPr>
          <a:xfrm>
            <a:off x="3877024" y="2512516"/>
            <a:ext cx="3107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DAA7DFC-091C-493C-B2E4-D570EAC93419}"/>
              </a:ext>
            </a:extLst>
          </p:cNvPr>
          <p:cNvCxnSpPr>
            <a:cxnSpLocks/>
          </p:cNvCxnSpPr>
          <p:nvPr/>
        </p:nvCxnSpPr>
        <p:spPr>
          <a:xfrm flipV="1">
            <a:off x="5985668" y="1604404"/>
            <a:ext cx="1137821" cy="90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DA48A2C-9543-4065-8FE6-13F00E2A21E8}"/>
              </a:ext>
            </a:extLst>
          </p:cNvPr>
          <p:cNvCxnSpPr>
            <a:cxnSpLocks/>
          </p:cNvCxnSpPr>
          <p:nvPr/>
        </p:nvCxnSpPr>
        <p:spPr>
          <a:xfrm flipH="1" flipV="1">
            <a:off x="7123490" y="1604405"/>
            <a:ext cx="238216" cy="906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C648188-7D99-43DA-AEA6-09B11174D11A}"/>
              </a:ext>
            </a:extLst>
          </p:cNvPr>
          <p:cNvCxnSpPr>
            <a:cxnSpLocks/>
          </p:cNvCxnSpPr>
          <p:nvPr/>
        </p:nvCxnSpPr>
        <p:spPr>
          <a:xfrm>
            <a:off x="7372064" y="2512516"/>
            <a:ext cx="3107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BDC7C18-0625-4468-AC17-6FC3EA8AEEDA}"/>
              </a:ext>
            </a:extLst>
          </p:cNvPr>
          <p:cNvSpPr txBox="1"/>
          <p:nvPr/>
        </p:nvSpPr>
        <p:spPr>
          <a:xfrm>
            <a:off x="4689287" y="1862161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…………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8D7CA60-D4F2-4791-AF6C-60756EDD2E65}"/>
              </a:ext>
            </a:extLst>
          </p:cNvPr>
          <p:cNvSpPr txBox="1"/>
          <p:nvPr/>
        </p:nvSpPr>
        <p:spPr>
          <a:xfrm>
            <a:off x="2197914" y="1106194"/>
            <a:ext cx="534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frame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，由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chirp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组成，比如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chirp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27">
            <a:extLst>
              <a:ext uri="{FF2B5EF4-FFF2-40B4-BE49-F238E27FC236}">
                <a16:creationId xmlns:a16="http://schemas.microsoft.com/office/drawing/2014/main" id="{1365E812-7A0B-447C-BA68-030FCBB83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55611"/>
              </p:ext>
            </p:extLst>
          </p:nvPr>
        </p:nvGraphicFramePr>
        <p:xfrm>
          <a:off x="869127" y="5769071"/>
          <a:ext cx="4693920" cy="390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92">
                  <a:extLst>
                    <a:ext uri="{9D8B030D-6E8A-4147-A177-3AD203B41FA5}">
                      <a16:colId xmlns:a16="http://schemas.microsoft.com/office/drawing/2014/main" val="2940596867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32241079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30789989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95768135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283283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5773088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782923218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4277048691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6930306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984074042"/>
                    </a:ext>
                  </a:extLst>
                </a:gridCol>
              </a:tblGrid>
              <a:tr h="39074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253694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4D69BDFA-A968-4C29-80C7-4F8DF3646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072160"/>
              </p:ext>
            </p:extLst>
          </p:nvPr>
        </p:nvGraphicFramePr>
        <p:xfrm>
          <a:off x="869127" y="5356907"/>
          <a:ext cx="4693920" cy="390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92">
                  <a:extLst>
                    <a:ext uri="{9D8B030D-6E8A-4147-A177-3AD203B41FA5}">
                      <a16:colId xmlns:a16="http://schemas.microsoft.com/office/drawing/2014/main" val="2940596867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32241079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30789989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95768135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283283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5773088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782923218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4277048691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6930306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984074042"/>
                    </a:ext>
                  </a:extLst>
                </a:gridCol>
              </a:tblGrid>
              <a:tr h="39074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253694"/>
                  </a:ext>
                </a:extLst>
              </a:tr>
            </a:tbl>
          </a:graphicData>
        </a:graphic>
      </p:graphicFrame>
      <p:graphicFrame>
        <p:nvGraphicFramePr>
          <p:cNvPr id="29" name="表格 27">
            <a:extLst>
              <a:ext uri="{FF2B5EF4-FFF2-40B4-BE49-F238E27FC236}">
                <a16:creationId xmlns:a16="http://schemas.microsoft.com/office/drawing/2014/main" id="{237EF935-8B8E-47C2-8D23-C2C06407C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592835"/>
              </p:ext>
            </p:extLst>
          </p:nvPr>
        </p:nvGraphicFramePr>
        <p:xfrm>
          <a:off x="869127" y="3350432"/>
          <a:ext cx="4693920" cy="390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92">
                  <a:extLst>
                    <a:ext uri="{9D8B030D-6E8A-4147-A177-3AD203B41FA5}">
                      <a16:colId xmlns:a16="http://schemas.microsoft.com/office/drawing/2014/main" val="2940596867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32241079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30789989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95768135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283283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5773088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782923218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4277048691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6930306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984074042"/>
                    </a:ext>
                  </a:extLst>
                </a:gridCol>
              </a:tblGrid>
              <a:tr h="39074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253694"/>
                  </a:ext>
                </a:extLst>
              </a:tr>
            </a:tbl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AE246A9D-6BC8-4137-AF9F-F7694072B158}"/>
              </a:ext>
            </a:extLst>
          </p:cNvPr>
          <p:cNvSpPr txBox="1"/>
          <p:nvPr/>
        </p:nvSpPr>
        <p:spPr>
          <a:xfrm>
            <a:off x="2754422" y="4183732"/>
            <a:ext cx="461665" cy="1300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…………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FD58B99-551F-4EA1-A510-B21199429481}"/>
              </a:ext>
            </a:extLst>
          </p:cNvPr>
          <p:cNvCxnSpPr/>
          <p:nvPr/>
        </p:nvCxnSpPr>
        <p:spPr>
          <a:xfrm>
            <a:off x="811518" y="6380480"/>
            <a:ext cx="45978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D4AAF6A-585E-4E87-AE8A-FBD38FEFC206}"/>
              </a:ext>
            </a:extLst>
          </p:cNvPr>
          <p:cNvSpPr txBox="1"/>
          <p:nvPr/>
        </p:nvSpPr>
        <p:spPr>
          <a:xfrm>
            <a:off x="2462024" y="6380479"/>
            <a:ext cx="205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9F84F58-A9D5-4C14-A79A-606CDAF71343}"/>
              </a:ext>
            </a:extLst>
          </p:cNvPr>
          <p:cNvCxnSpPr>
            <a:cxnSpLocks/>
          </p:cNvCxnSpPr>
          <p:nvPr/>
        </p:nvCxnSpPr>
        <p:spPr>
          <a:xfrm flipV="1">
            <a:off x="629920" y="3032506"/>
            <a:ext cx="0" cy="3347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B02EE1D-7181-4C40-B0A9-E3C8D616495E}"/>
              </a:ext>
            </a:extLst>
          </p:cNvPr>
          <p:cNvSpPr txBox="1"/>
          <p:nvPr/>
        </p:nvSpPr>
        <p:spPr>
          <a:xfrm>
            <a:off x="811518" y="4409128"/>
            <a:ext cx="205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个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chirp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41452CF-E994-498F-B0A1-5846E6279F0E}"/>
              </a:ext>
            </a:extLst>
          </p:cNvPr>
          <p:cNvCxnSpPr>
            <a:cxnSpLocks/>
          </p:cNvCxnSpPr>
          <p:nvPr/>
        </p:nvCxnSpPr>
        <p:spPr>
          <a:xfrm flipV="1">
            <a:off x="2490628" y="3032506"/>
            <a:ext cx="0" cy="3347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1AE8FE6-3150-432D-AFF5-54BD24D3F3F2}"/>
              </a:ext>
            </a:extLst>
          </p:cNvPr>
          <p:cNvCxnSpPr>
            <a:cxnSpLocks/>
          </p:cNvCxnSpPr>
          <p:nvPr/>
        </p:nvCxnSpPr>
        <p:spPr>
          <a:xfrm flipV="1">
            <a:off x="3877024" y="3032505"/>
            <a:ext cx="0" cy="3347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9420AB0-7921-44C3-BDAD-EB28218380F1}"/>
              </a:ext>
            </a:extLst>
          </p:cNvPr>
          <p:cNvCxnSpPr>
            <a:cxnSpLocks/>
          </p:cNvCxnSpPr>
          <p:nvPr/>
        </p:nvCxnSpPr>
        <p:spPr>
          <a:xfrm flipV="1">
            <a:off x="5243988" y="3032505"/>
            <a:ext cx="0" cy="3347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表格 27">
            <a:extLst>
              <a:ext uri="{FF2B5EF4-FFF2-40B4-BE49-F238E27FC236}">
                <a16:creationId xmlns:a16="http://schemas.microsoft.com/office/drawing/2014/main" id="{D8ECD36E-78F5-4B97-ACEA-7D9CBFB6D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317927"/>
              </p:ext>
            </p:extLst>
          </p:nvPr>
        </p:nvGraphicFramePr>
        <p:xfrm>
          <a:off x="7030724" y="5769071"/>
          <a:ext cx="4693920" cy="390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92">
                  <a:extLst>
                    <a:ext uri="{9D8B030D-6E8A-4147-A177-3AD203B41FA5}">
                      <a16:colId xmlns:a16="http://schemas.microsoft.com/office/drawing/2014/main" val="2940596867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32241079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30789989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95768135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283283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5773088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782923218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4277048691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6930306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984074042"/>
                    </a:ext>
                  </a:extLst>
                </a:gridCol>
              </a:tblGrid>
              <a:tr h="39074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253694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C4C8483D-C594-45C6-9EB7-7FB857CF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57443"/>
              </p:ext>
            </p:extLst>
          </p:nvPr>
        </p:nvGraphicFramePr>
        <p:xfrm>
          <a:off x="7030724" y="5356907"/>
          <a:ext cx="4693920" cy="390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92">
                  <a:extLst>
                    <a:ext uri="{9D8B030D-6E8A-4147-A177-3AD203B41FA5}">
                      <a16:colId xmlns:a16="http://schemas.microsoft.com/office/drawing/2014/main" val="2940596867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32241079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30789989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95768135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283283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5773088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782923218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4277048691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6930306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984074042"/>
                    </a:ext>
                  </a:extLst>
                </a:gridCol>
              </a:tblGrid>
              <a:tr h="39074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253694"/>
                  </a:ext>
                </a:extLst>
              </a:tr>
            </a:tbl>
          </a:graphicData>
        </a:graphic>
      </p:graphicFrame>
      <p:graphicFrame>
        <p:nvGraphicFramePr>
          <p:cNvPr id="48" name="表格 27">
            <a:extLst>
              <a:ext uri="{FF2B5EF4-FFF2-40B4-BE49-F238E27FC236}">
                <a16:creationId xmlns:a16="http://schemas.microsoft.com/office/drawing/2014/main" id="{D6DC1F44-D5AF-413A-8665-16111F06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37499"/>
              </p:ext>
            </p:extLst>
          </p:nvPr>
        </p:nvGraphicFramePr>
        <p:xfrm>
          <a:off x="7030724" y="3350432"/>
          <a:ext cx="4693920" cy="390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92">
                  <a:extLst>
                    <a:ext uri="{9D8B030D-6E8A-4147-A177-3AD203B41FA5}">
                      <a16:colId xmlns:a16="http://schemas.microsoft.com/office/drawing/2014/main" val="2940596867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32241079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30789989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95768135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283283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457730883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2782923218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4277048691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3693030675"/>
                    </a:ext>
                  </a:extLst>
                </a:gridCol>
                <a:gridCol w="469392">
                  <a:extLst>
                    <a:ext uri="{9D8B030D-6E8A-4147-A177-3AD203B41FA5}">
                      <a16:colId xmlns:a16="http://schemas.microsoft.com/office/drawing/2014/main" val="984074042"/>
                    </a:ext>
                  </a:extLst>
                </a:gridCol>
              </a:tblGrid>
              <a:tr h="39074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253694"/>
                  </a:ext>
                </a:extLst>
              </a:tr>
            </a:tbl>
          </a:graphicData>
        </a:graphic>
      </p:graphicFrame>
      <p:sp>
        <p:nvSpPr>
          <p:cNvPr id="49" name="文本框 48">
            <a:extLst>
              <a:ext uri="{FF2B5EF4-FFF2-40B4-BE49-F238E27FC236}">
                <a16:creationId xmlns:a16="http://schemas.microsoft.com/office/drawing/2014/main" id="{511F4566-6108-46FB-A2E1-C15E069C99C5}"/>
              </a:ext>
            </a:extLst>
          </p:cNvPr>
          <p:cNvSpPr txBox="1"/>
          <p:nvPr/>
        </p:nvSpPr>
        <p:spPr>
          <a:xfrm>
            <a:off x="8916019" y="4183732"/>
            <a:ext cx="461665" cy="1300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…………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2F6DF4E-B8DE-482B-9BE0-CE9B7F9E1DFA}"/>
              </a:ext>
            </a:extLst>
          </p:cNvPr>
          <p:cNvCxnSpPr/>
          <p:nvPr/>
        </p:nvCxnSpPr>
        <p:spPr>
          <a:xfrm>
            <a:off x="6973115" y="6380480"/>
            <a:ext cx="45978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55B866B-D68E-418E-9ED4-231407D1A7A6}"/>
              </a:ext>
            </a:extLst>
          </p:cNvPr>
          <p:cNvCxnSpPr>
            <a:cxnSpLocks/>
          </p:cNvCxnSpPr>
          <p:nvPr/>
        </p:nvCxnSpPr>
        <p:spPr>
          <a:xfrm flipV="1">
            <a:off x="6791517" y="3032506"/>
            <a:ext cx="0" cy="3347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D59FA9D-8748-4D4A-9BC9-36C3A0C92EEA}"/>
              </a:ext>
            </a:extLst>
          </p:cNvPr>
          <p:cNvSpPr txBox="1"/>
          <p:nvPr/>
        </p:nvSpPr>
        <p:spPr>
          <a:xfrm>
            <a:off x="6824576" y="4339390"/>
            <a:ext cx="205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7D70B96-60A1-4C86-8948-9C1BDA394B03}"/>
              </a:ext>
            </a:extLst>
          </p:cNvPr>
          <p:cNvSpPr txBox="1"/>
          <p:nvPr/>
        </p:nvSpPr>
        <p:spPr>
          <a:xfrm>
            <a:off x="8697283" y="6351537"/>
            <a:ext cx="205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9F97915-ABCC-4575-AA91-CA599EBBBC27}"/>
              </a:ext>
            </a:extLst>
          </p:cNvPr>
          <p:cNvSpPr txBox="1"/>
          <p:nvPr/>
        </p:nvSpPr>
        <p:spPr>
          <a:xfrm>
            <a:off x="8677802" y="1584441"/>
            <a:ext cx="3309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若距离分辨率为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0.1m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，速度分辨率为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0.1m/s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，则该点的表示在距离雷达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0.2m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处有径向速度为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0.1m/s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的物体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3CEC361-6D56-454E-8C16-8CD1D79DBE3C}"/>
              </a:ext>
            </a:extLst>
          </p:cNvPr>
          <p:cNvCxnSpPr/>
          <p:nvPr/>
        </p:nvCxnSpPr>
        <p:spPr>
          <a:xfrm flipV="1">
            <a:off x="8249920" y="2907880"/>
            <a:ext cx="666099" cy="25765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箭头: 右 59">
            <a:extLst>
              <a:ext uri="{FF2B5EF4-FFF2-40B4-BE49-F238E27FC236}">
                <a16:creationId xmlns:a16="http://schemas.microsoft.com/office/drawing/2014/main" id="{E3684B2D-1748-4840-9524-523626B45202}"/>
              </a:ext>
            </a:extLst>
          </p:cNvPr>
          <p:cNvSpPr/>
          <p:nvPr/>
        </p:nvSpPr>
        <p:spPr>
          <a:xfrm>
            <a:off x="5455106" y="4639960"/>
            <a:ext cx="1061123" cy="325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4555461-19D7-4081-B74D-4381BA9B126A}"/>
              </a:ext>
            </a:extLst>
          </p:cNvPr>
          <p:cNvSpPr txBox="1"/>
          <p:nvPr/>
        </p:nvSpPr>
        <p:spPr>
          <a:xfrm>
            <a:off x="5506657" y="4274056"/>
            <a:ext cx="9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FFT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9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6" grpId="0"/>
      <p:bldP spid="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C557A-8DA8-43BF-98FA-2B22818C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4511A1-D9BE-416D-8FDF-FFC5ABF24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距离谱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0D434F-D404-44A3-98A8-B7833E1B9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2" y="2046627"/>
            <a:ext cx="4153880" cy="3115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544E98-8EAB-45DA-87DC-05028DF15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41" y="2112885"/>
            <a:ext cx="4153881" cy="31154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C9BBAA-A17B-4A26-8954-E1B0FF2AABF4}"/>
              </a:ext>
            </a:extLst>
          </p:cNvPr>
          <p:cNvSpPr txBox="1"/>
          <p:nvPr/>
        </p:nvSpPr>
        <p:spPr>
          <a:xfrm>
            <a:off x="949910" y="5365547"/>
            <a:ext cx="276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铁桶在</a:t>
            </a:r>
            <a:r>
              <a:rPr lang="en-US" altLang="zh-CN" dirty="0"/>
              <a:t>0°</a:t>
            </a:r>
            <a:r>
              <a:rPr lang="zh-CN" altLang="en-US" dirty="0"/>
              <a:t>的距离谱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01DADB-3C3C-48F7-A229-AFF3F0DFBC2A}"/>
              </a:ext>
            </a:extLst>
          </p:cNvPr>
          <p:cNvSpPr txBox="1"/>
          <p:nvPr/>
        </p:nvSpPr>
        <p:spPr>
          <a:xfrm>
            <a:off x="9012314" y="5365547"/>
            <a:ext cx="276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铁桶在</a:t>
            </a:r>
            <a:r>
              <a:rPr lang="en-US" altLang="zh-CN" dirty="0"/>
              <a:t>80°</a:t>
            </a:r>
            <a:r>
              <a:rPr lang="zh-CN" altLang="en-US" dirty="0"/>
              <a:t>的距离谱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1C39D9-7D1D-4B34-98D6-3D489D59D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62" y="2190378"/>
            <a:ext cx="3962211" cy="29716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8AAD828-16DB-4FC2-95FC-F9A3FE9FD721}"/>
              </a:ext>
            </a:extLst>
          </p:cNvPr>
          <p:cNvSpPr txBox="1"/>
          <p:nvPr/>
        </p:nvSpPr>
        <p:spPr>
          <a:xfrm>
            <a:off x="4885677" y="5365547"/>
            <a:ext cx="276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铁桶在</a:t>
            </a:r>
            <a:r>
              <a:rPr lang="en-US" altLang="zh-CN" dirty="0"/>
              <a:t>-70°</a:t>
            </a:r>
            <a:r>
              <a:rPr lang="zh-CN" altLang="en-US" dirty="0"/>
              <a:t>的距离谱</a:t>
            </a:r>
          </a:p>
        </p:txBody>
      </p:sp>
    </p:spTree>
    <p:extLst>
      <p:ext uri="{BB962C8B-B14F-4D97-AF65-F5344CB8AC3E}">
        <p14:creationId xmlns:p14="http://schemas.microsoft.com/office/powerpoint/2010/main" val="2325868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CA1C3-204C-4D7E-8CBF-D8551BA3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5AE66-7755-487C-A5BD-BD30CC861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72" y="1275714"/>
            <a:ext cx="10944787" cy="5084445"/>
          </a:xfrm>
        </p:spPr>
        <p:txBody>
          <a:bodyPr/>
          <a:lstStyle/>
          <a:p>
            <a:r>
              <a:rPr lang="zh-CN" altLang="en-US" sz="2400" dirty="0"/>
              <a:t>实验结果（标定后）</a:t>
            </a:r>
            <a:endParaRPr lang="en-US" altLang="zh-CN" sz="2400" dirty="0"/>
          </a:p>
          <a:p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213BF28-FA18-47D8-879A-2272545EA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85814"/>
              </p:ext>
            </p:extLst>
          </p:nvPr>
        </p:nvGraphicFramePr>
        <p:xfrm>
          <a:off x="812182" y="1859279"/>
          <a:ext cx="10567635" cy="440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527">
                  <a:extLst>
                    <a:ext uri="{9D8B030D-6E8A-4147-A177-3AD203B41FA5}">
                      <a16:colId xmlns:a16="http://schemas.microsoft.com/office/drawing/2014/main" val="4097761793"/>
                    </a:ext>
                  </a:extLst>
                </a:gridCol>
                <a:gridCol w="2113527">
                  <a:extLst>
                    <a:ext uri="{9D8B030D-6E8A-4147-A177-3AD203B41FA5}">
                      <a16:colId xmlns:a16="http://schemas.microsoft.com/office/drawing/2014/main" val="3258568793"/>
                    </a:ext>
                  </a:extLst>
                </a:gridCol>
                <a:gridCol w="2113527">
                  <a:extLst>
                    <a:ext uri="{9D8B030D-6E8A-4147-A177-3AD203B41FA5}">
                      <a16:colId xmlns:a16="http://schemas.microsoft.com/office/drawing/2014/main" val="3610416782"/>
                    </a:ext>
                  </a:extLst>
                </a:gridCol>
                <a:gridCol w="2113527">
                  <a:extLst>
                    <a:ext uri="{9D8B030D-6E8A-4147-A177-3AD203B41FA5}">
                      <a16:colId xmlns:a16="http://schemas.microsoft.com/office/drawing/2014/main" val="2188776692"/>
                    </a:ext>
                  </a:extLst>
                </a:gridCol>
                <a:gridCol w="2113527">
                  <a:extLst>
                    <a:ext uri="{9D8B030D-6E8A-4147-A177-3AD203B41FA5}">
                      <a16:colId xmlns:a16="http://schemas.microsoft.com/office/drawing/2014/main" val="1448076909"/>
                    </a:ext>
                  </a:extLst>
                </a:gridCol>
              </a:tblGrid>
              <a:tr h="62968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角度</a:t>
                      </a:r>
                      <a:r>
                        <a:rPr lang="en-US" altLang="zh-CN" dirty="0"/>
                        <a:t>groundTruth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计算的方位角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角度误差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定位误差（单位 </a:t>
                      </a:r>
                      <a:r>
                        <a:rPr lang="en-US" altLang="zh-CN" dirty="0"/>
                        <a:t>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能量大小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483503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0.1336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1291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2226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52.50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52.97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-0.47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1582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918923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40.54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39.91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2884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700914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29.35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0.0246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4782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644196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19.47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20.18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-0.71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4817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734162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11.55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-1.57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0.0478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531712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4514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27063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C825EAC-17A3-4456-99BE-BC34C8C221C2}"/>
              </a:ext>
            </a:extLst>
          </p:cNvPr>
          <p:cNvSpPr txBox="1"/>
          <p:nvPr/>
        </p:nvSpPr>
        <p:spPr>
          <a:xfrm>
            <a:off x="9489440" y="6360159"/>
            <a:ext cx="163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角度单位 度</a:t>
            </a:r>
          </a:p>
        </p:txBody>
      </p:sp>
    </p:spTree>
    <p:extLst>
      <p:ext uri="{BB962C8B-B14F-4D97-AF65-F5344CB8AC3E}">
        <p14:creationId xmlns:p14="http://schemas.microsoft.com/office/powerpoint/2010/main" val="868741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CA1C3-204C-4D7E-8CBF-D8551BA3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5AE66-7755-487C-A5BD-BD30CC861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72" y="1275714"/>
            <a:ext cx="10944787" cy="5084445"/>
          </a:xfrm>
        </p:spPr>
        <p:txBody>
          <a:bodyPr/>
          <a:lstStyle/>
          <a:p>
            <a:r>
              <a:rPr lang="zh-CN" altLang="en-US" sz="2400" dirty="0"/>
              <a:t>实验结果（标定后）</a:t>
            </a:r>
            <a:endParaRPr lang="en-US" altLang="zh-CN" sz="2400" dirty="0"/>
          </a:p>
          <a:p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213BF28-FA18-47D8-879A-2272545EA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94926"/>
              </p:ext>
            </p:extLst>
          </p:nvPr>
        </p:nvGraphicFramePr>
        <p:xfrm>
          <a:off x="812182" y="1859279"/>
          <a:ext cx="10567635" cy="440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527">
                  <a:extLst>
                    <a:ext uri="{9D8B030D-6E8A-4147-A177-3AD203B41FA5}">
                      <a16:colId xmlns:a16="http://schemas.microsoft.com/office/drawing/2014/main" val="4097761793"/>
                    </a:ext>
                  </a:extLst>
                </a:gridCol>
                <a:gridCol w="2113527">
                  <a:extLst>
                    <a:ext uri="{9D8B030D-6E8A-4147-A177-3AD203B41FA5}">
                      <a16:colId xmlns:a16="http://schemas.microsoft.com/office/drawing/2014/main" val="3258568793"/>
                    </a:ext>
                  </a:extLst>
                </a:gridCol>
                <a:gridCol w="2113527">
                  <a:extLst>
                    <a:ext uri="{9D8B030D-6E8A-4147-A177-3AD203B41FA5}">
                      <a16:colId xmlns:a16="http://schemas.microsoft.com/office/drawing/2014/main" val="3610416782"/>
                    </a:ext>
                  </a:extLst>
                </a:gridCol>
                <a:gridCol w="2113527">
                  <a:extLst>
                    <a:ext uri="{9D8B030D-6E8A-4147-A177-3AD203B41FA5}">
                      <a16:colId xmlns:a16="http://schemas.microsoft.com/office/drawing/2014/main" val="2188776692"/>
                    </a:ext>
                  </a:extLst>
                </a:gridCol>
                <a:gridCol w="2113527">
                  <a:extLst>
                    <a:ext uri="{9D8B030D-6E8A-4147-A177-3AD203B41FA5}">
                      <a16:colId xmlns:a16="http://schemas.microsoft.com/office/drawing/2014/main" val="1448076909"/>
                    </a:ext>
                  </a:extLst>
                </a:gridCol>
              </a:tblGrid>
              <a:tr h="62968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角度</a:t>
                      </a:r>
                      <a:r>
                        <a:rPr lang="en-US" altLang="zh-CN" dirty="0"/>
                        <a:t>groundTruth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计算的方位角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角度误差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定位误差（单位 </a:t>
                      </a:r>
                      <a:r>
                        <a:rPr lang="en-US" altLang="zh-CN" dirty="0"/>
                        <a:t>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能量大小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483503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-7.66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-8.53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5205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2226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-17.46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-17.55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0.0241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5184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918923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-28.25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-28.73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0.0271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5311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700914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-41.55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-41.98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0.0265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2688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644196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-57.14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-59.42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2914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734162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-70.05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-73.63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0.0974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531712"/>
                  </a:ext>
                </a:extLst>
              </a:tr>
              <a:tr h="539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-80.63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27063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C825EAC-17A3-4456-99BE-BC34C8C221C2}"/>
              </a:ext>
            </a:extLst>
          </p:cNvPr>
          <p:cNvSpPr txBox="1"/>
          <p:nvPr/>
        </p:nvSpPr>
        <p:spPr>
          <a:xfrm>
            <a:off x="9489440" y="6360159"/>
            <a:ext cx="163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角度单位 度</a:t>
            </a:r>
          </a:p>
        </p:txBody>
      </p:sp>
    </p:spTree>
    <p:extLst>
      <p:ext uri="{BB962C8B-B14F-4D97-AF65-F5344CB8AC3E}">
        <p14:creationId xmlns:p14="http://schemas.microsoft.com/office/powerpoint/2010/main" val="967327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1B9E0-FA36-4F20-AE1A-3B94177A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033696-E1D2-4681-8848-23BE4EFFE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6" y="1576830"/>
            <a:ext cx="5212237" cy="39091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6841DA-567F-4D7D-A1BF-03CF13E88C35}"/>
              </a:ext>
            </a:extLst>
          </p:cNvPr>
          <p:cNvSpPr txBox="1"/>
          <p:nvPr/>
        </p:nvSpPr>
        <p:spPr>
          <a:xfrm>
            <a:off x="2157274" y="5505920"/>
            <a:ext cx="275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能量随角度变化图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D9C33F-6083-4718-A6B7-4D94C3B8A5AC}"/>
              </a:ext>
            </a:extLst>
          </p:cNvPr>
          <p:cNvSpPr txBox="1"/>
          <p:nvPr/>
        </p:nvSpPr>
        <p:spPr>
          <a:xfrm>
            <a:off x="7282651" y="5486008"/>
            <a:ext cx="296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角度测量误差随角度变化图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8352BE4-6368-444D-8AB6-457B5DFDFC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72" y="1275714"/>
            <a:ext cx="10944787" cy="5084445"/>
          </a:xfrm>
        </p:spPr>
        <p:txBody>
          <a:bodyPr/>
          <a:lstStyle/>
          <a:p>
            <a:r>
              <a:rPr lang="zh-CN" altLang="en-US" sz="2400" dirty="0"/>
              <a:t>标定后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BDCF975-768C-405D-B099-1510041B3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64" y="1576830"/>
            <a:ext cx="5212237" cy="39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8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95E63-334F-4DCB-9C45-2038118B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A4785C1F-CD45-4534-A43C-2C816062D1A1}"/>
              </a:ext>
            </a:extLst>
          </p:cNvPr>
          <p:cNvSpPr txBox="1">
            <a:spLocks/>
          </p:cNvSpPr>
          <p:nvPr/>
        </p:nvSpPr>
        <p:spPr>
          <a:xfrm>
            <a:off x="546172" y="1275714"/>
            <a:ext cx="10944787" cy="5084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标定前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58A628-1E4A-482B-8D19-B0EDBF6DB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9" y="1638467"/>
            <a:ext cx="5811916" cy="43589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471B4A-94ED-498B-BD70-A16EB62BE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0743"/>
            <a:ext cx="5699177" cy="42743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9E26875-A35D-4DC0-9295-0CA3FFEE97D5}"/>
              </a:ext>
            </a:extLst>
          </p:cNvPr>
          <p:cNvSpPr txBox="1"/>
          <p:nvPr/>
        </p:nvSpPr>
        <p:spPr>
          <a:xfrm>
            <a:off x="7877456" y="6011681"/>
            <a:ext cx="275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定位误差随角度变化图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AA6761-7EEE-4D88-B8F8-894D38BAD6A7}"/>
              </a:ext>
            </a:extLst>
          </p:cNvPr>
          <p:cNvSpPr txBox="1"/>
          <p:nvPr/>
        </p:nvSpPr>
        <p:spPr>
          <a:xfrm>
            <a:off x="1704913" y="6008677"/>
            <a:ext cx="296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角度测量误差随角度变化图</a:t>
            </a:r>
          </a:p>
        </p:txBody>
      </p:sp>
    </p:spTree>
    <p:extLst>
      <p:ext uri="{BB962C8B-B14F-4D97-AF65-F5344CB8AC3E}">
        <p14:creationId xmlns:p14="http://schemas.microsoft.com/office/powerpoint/2010/main" val="3505071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1B9E0-FA36-4F20-AE1A-3B94177A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8352BE4-6368-444D-8AB6-457B5DFDFC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72" y="1275714"/>
            <a:ext cx="10944787" cy="508444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铁桶实验现象总结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在距离雷达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1.5m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的情况下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，随着角度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向正负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90°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增加，圆柱形铁桶的反射能量出现明显下降，正负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度以内能量较高峰值明显；正负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度到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度的能量虽然很较小，但在距离谱上依然有峰值。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随着角度从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向正负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90°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增加，角度的测量误差逐渐增大，在正负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之内的测量误差在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以内。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FOV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为正负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度，但受到能量以及角度测量误差的影响，在正负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内可以较精准的对目标的进行定位，在正负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度到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度之间，误差变大，但依然可以测量。角度的绝对值超过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度后，难以测量静止物体的角度。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7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CD3C7-60A2-4781-AA76-6E041F2D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8A0509-4BCC-417D-B195-14F9CE9AF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963" y="1092835"/>
            <a:ext cx="6191250" cy="45720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单人行走实验 参数设置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D796634-5ECC-49D5-BE9E-6A5E9FC0A06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34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起始频率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60G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带宽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2G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四发四收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Fs = 20.000MHz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降采样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nchirp = 512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FFT_R = 128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FFT_V = 128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425E076-C701-45A0-85CD-99C8E73C1F39}"/>
              </a:ext>
            </a:extLst>
          </p:cNvPr>
          <p:cNvSpPr txBox="1">
            <a:spLocks/>
          </p:cNvSpPr>
          <p:nvPr/>
        </p:nvSpPr>
        <p:spPr>
          <a:xfrm>
            <a:off x="6096000" y="1842770"/>
            <a:ext cx="5613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chirp_up 30.6us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chirp_period = 60.000us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chirp_period_virtual = 240.000us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距离分辨率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0.089m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最远可测距离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5.7375m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速度分辨率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0.08m/s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最大可测速度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5.12m/s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445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CD3C7-60A2-4781-AA76-6E041F2D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8A0509-4BCC-417D-B195-14F9CE9AF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962" y="1092834"/>
            <a:ext cx="6450877" cy="50928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单人三角形行走实验 实验设置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248F8E-EAAA-4668-B38B-9DE6D89F70D4}"/>
              </a:ext>
            </a:extLst>
          </p:cNvPr>
          <p:cNvCxnSpPr/>
          <p:nvPr/>
        </p:nvCxnSpPr>
        <p:spPr>
          <a:xfrm>
            <a:off x="289560" y="5636600"/>
            <a:ext cx="4886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DC10658-582B-4789-9E65-C45862F45205}"/>
              </a:ext>
            </a:extLst>
          </p:cNvPr>
          <p:cNvCxnSpPr>
            <a:cxnSpLocks/>
          </p:cNvCxnSpPr>
          <p:nvPr/>
        </p:nvCxnSpPr>
        <p:spPr>
          <a:xfrm flipH="1" flipV="1">
            <a:off x="2514600" y="2141560"/>
            <a:ext cx="30480" cy="3495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B379EC1A-76DA-456A-B960-28C8A79112DE}"/>
              </a:ext>
            </a:extLst>
          </p:cNvPr>
          <p:cNvSpPr/>
          <p:nvPr/>
        </p:nvSpPr>
        <p:spPr>
          <a:xfrm>
            <a:off x="2400300" y="5509601"/>
            <a:ext cx="289560" cy="2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CDF42B-3A6F-43D7-B9AE-5F6430512936}"/>
              </a:ext>
            </a:extLst>
          </p:cNvPr>
          <p:cNvSpPr txBox="1"/>
          <p:nvPr/>
        </p:nvSpPr>
        <p:spPr>
          <a:xfrm>
            <a:off x="1921188" y="5793688"/>
            <a:ext cx="158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雷达（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9C6C288-4CA7-42A0-9D7F-3468D9DB79EC}"/>
              </a:ext>
            </a:extLst>
          </p:cNvPr>
          <p:cNvSpPr/>
          <p:nvPr/>
        </p:nvSpPr>
        <p:spPr>
          <a:xfrm>
            <a:off x="3580120" y="4209956"/>
            <a:ext cx="289560" cy="25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224E3D-6F3C-4526-8263-26F26110F461}"/>
              </a:ext>
            </a:extLst>
          </p:cNvPr>
          <p:cNvSpPr/>
          <p:nvPr/>
        </p:nvSpPr>
        <p:spPr>
          <a:xfrm>
            <a:off x="1244184" y="4209956"/>
            <a:ext cx="289560" cy="25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6395857-91A5-47DE-8ED0-E7F383660A6B}"/>
              </a:ext>
            </a:extLst>
          </p:cNvPr>
          <p:cNvSpPr/>
          <p:nvPr/>
        </p:nvSpPr>
        <p:spPr>
          <a:xfrm>
            <a:off x="2369820" y="2420961"/>
            <a:ext cx="289560" cy="25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1550BB9-D532-481F-B0CF-9A6F8AEEBC23}"/>
              </a:ext>
            </a:extLst>
          </p:cNvPr>
          <p:cNvCxnSpPr>
            <a:cxnSpLocks/>
            <a:stCxn id="10" idx="0"/>
            <a:endCxn id="12" idx="5"/>
          </p:cNvCxnSpPr>
          <p:nvPr/>
        </p:nvCxnSpPr>
        <p:spPr>
          <a:xfrm flipH="1" flipV="1">
            <a:off x="2616975" y="2637764"/>
            <a:ext cx="1107925" cy="157219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FE4D3EE-1A69-4683-A563-47CB472A6EC6}"/>
              </a:ext>
            </a:extLst>
          </p:cNvPr>
          <p:cNvCxnSpPr>
            <a:cxnSpLocks/>
            <a:stCxn id="12" idx="3"/>
            <a:endCxn id="11" idx="7"/>
          </p:cNvCxnSpPr>
          <p:nvPr/>
        </p:nvCxnSpPr>
        <p:spPr>
          <a:xfrm flipH="1">
            <a:off x="1491339" y="2637764"/>
            <a:ext cx="920886" cy="160938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2FCA322-9D60-4AB1-91E3-6C34FA43DB0B}"/>
              </a:ext>
            </a:extLst>
          </p:cNvPr>
          <p:cNvCxnSpPr>
            <a:cxnSpLocks/>
            <a:stCxn id="11" idx="5"/>
            <a:endCxn id="10" idx="3"/>
          </p:cNvCxnSpPr>
          <p:nvPr/>
        </p:nvCxnSpPr>
        <p:spPr>
          <a:xfrm>
            <a:off x="1491339" y="4426759"/>
            <a:ext cx="2131186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C3480EC-7657-47A0-B768-2A74D54BB03C}"/>
              </a:ext>
            </a:extLst>
          </p:cNvPr>
          <p:cNvSpPr txBox="1"/>
          <p:nvPr/>
        </p:nvSpPr>
        <p:spPr>
          <a:xfrm>
            <a:off x="3977697" y="4152290"/>
            <a:ext cx="18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起点（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1.45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A60CCE-986A-4AF2-ADE7-B88039753984}"/>
              </a:ext>
            </a:extLst>
          </p:cNvPr>
          <p:cNvSpPr txBox="1"/>
          <p:nvPr/>
        </p:nvSpPr>
        <p:spPr>
          <a:xfrm>
            <a:off x="5005279" y="5620408"/>
            <a:ext cx="408431" cy="46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1A3D68-577C-4B6A-9C10-315C2501330B}"/>
              </a:ext>
            </a:extLst>
          </p:cNvPr>
          <p:cNvSpPr txBox="1"/>
          <p:nvPr/>
        </p:nvSpPr>
        <p:spPr>
          <a:xfrm>
            <a:off x="2605245" y="1921639"/>
            <a:ext cx="408431" cy="46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AB4D7E-2EE9-45B2-8B04-F9EE63034AC9}"/>
              </a:ext>
            </a:extLst>
          </p:cNvPr>
          <p:cNvSpPr txBox="1"/>
          <p:nvPr/>
        </p:nvSpPr>
        <p:spPr>
          <a:xfrm>
            <a:off x="309250" y="4482741"/>
            <a:ext cx="18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-1.2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1.45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6EE254-616C-4A69-A99D-9C6B1FA572B5}"/>
              </a:ext>
            </a:extLst>
          </p:cNvPr>
          <p:cNvSpPr txBox="1"/>
          <p:nvPr/>
        </p:nvSpPr>
        <p:spPr>
          <a:xfrm>
            <a:off x="2773680" y="2396008"/>
            <a:ext cx="18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起点（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3.85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21" name="三角形">
            <a:hlinkClick r:id="" action="ppaction://media"/>
            <a:extLst>
              <a:ext uri="{FF2B5EF4-FFF2-40B4-BE49-F238E27FC236}">
                <a16:creationId xmlns:a16="http://schemas.microsoft.com/office/drawing/2014/main" id="{14BEB6E3-11DE-46F7-A651-0E269C448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3659" y="2386649"/>
            <a:ext cx="6167717" cy="34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CD3C7-60A2-4781-AA76-6E041F2D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8A0509-4BCC-417D-B195-14F9CE9AF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962" y="1092835"/>
            <a:ext cx="6471198" cy="494284"/>
          </a:xfrm>
        </p:spPr>
        <p:txBody>
          <a:bodyPr>
            <a:normAutofit fontScale="92500"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单人三角形行走实验距离谱与速度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04851-5034-40F6-9527-7851953D3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2" y="1743242"/>
            <a:ext cx="5820958" cy="43657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3E9741F-2410-44E5-B113-284915725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3242"/>
            <a:ext cx="5598504" cy="419887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82C250D-1DF1-436E-8358-CB07600A6E21}"/>
              </a:ext>
            </a:extLst>
          </p:cNvPr>
          <p:cNvSpPr txBox="1"/>
          <p:nvPr/>
        </p:nvSpPr>
        <p:spPr>
          <a:xfrm>
            <a:off x="2565941" y="5981280"/>
            <a:ext cx="12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距离谱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39A20B-20DE-4F15-AA8D-F83DE6924664}"/>
              </a:ext>
            </a:extLst>
          </p:cNvPr>
          <p:cNvSpPr txBox="1"/>
          <p:nvPr/>
        </p:nvSpPr>
        <p:spPr>
          <a:xfrm>
            <a:off x="7528350" y="5981280"/>
            <a:ext cx="302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速度随时间变化图</a:t>
            </a:r>
          </a:p>
        </p:txBody>
      </p:sp>
    </p:spTree>
    <p:extLst>
      <p:ext uri="{BB962C8B-B14F-4D97-AF65-F5344CB8AC3E}">
        <p14:creationId xmlns:p14="http://schemas.microsoft.com/office/powerpoint/2010/main" val="233402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CD3C7-60A2-4781-AA76-6E041F2D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8A0509-4BCC-417D-B195-14F9CE9AF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962" y="1092835"/>
            <a:ext cx="6471198" cy="494284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单人三角形行走实验定位效果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2C250D-1DF1-436E-8358-CB07600A6E21}"/>
              </a:ext>
            </a:extLst>
          </p:cNvPr>
          <p:cNvSpPr txBox="1"/>
          <p:nvPr/>
        </p:nvSpPr>
        <p:spPr>
          <a:xfrm>
            <a:off x="1635760" y="5966021"/>
            <a:ext cx="241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定位的视频演示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39A20B-20DE-4F15-AA8D-F83DE6924664}"/>
              </a:ext>
            </a:extLst>
          </p:cNvPr>
          <p:cNvSpPr txBox="1"/>
          <p:nvPr/>
        </p:nvSpPr>
        <p:spPr>
          <a:xfrm>
            <a:off x="7365790" y="5966019"/>
            <a:ext cx="302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所有的轨迹点</a:t>
            </a:r>
          </a:p>
        </p:txBody>
      </p:sp>
      <p:pic>
        <p:nvPicPr>
          <p:cNvPr id="6" name="单人三角形">
            <a:hlinkClick r:id="" action="ppaction://media"/>
            <a:extLst>
              <a:ext uri="{FF2B5EF4-FFF2-40B4-BE49-F238E27FC236}">
                <a16:creationId xmlns:a16="http://schemas.microsoft.com/office/drawing/2014/main" id="{314ADDB9-99D3-4B57-9077-539E50B63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" y="1788321"/>
            <a:ext cx="4465585" cy="39764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4B499C-13FA-4455-9B3A-9717C19D7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930" y="1739438"/>
            <a:ext cx="5432349" cy="407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5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AD8915-1375-4F6D-9BF5-66D4968604AC}"/>
              </a:ext>
            </a:extLst>
          </p:cNvPr>
          <p:cNvSpPr/>
          <p:nvPr/>
        </p:nvSpPr>
        <p:spPr>
          <a:xfrm>
            <a:off x="0" y="0"/>
            <a:ext cx="12192000" cy="825226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F3A5-ECB7-4D3F-AC21-8D559F3C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1C970D-2681-48BD-AEA9-45B859635A42}"/>
              </a:ext>
            </a:extLst>
          </p:cNvPr>
          <p:cNvSpPr txBox="1"/>
          <p:nvPr/>
        </p:nvSpPr>
        <p:spPr>
          <a:xfrm>
            <a:off x="1617829" y="2453388"/>
            <a:ext cx="627531" cy="217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616601-C31F-4549-8E8A-BE7F4EF7D56C}"/>
              </a:ext>
            </a:extLst>
          </p:cNvPr>
          <p:cNvSpPr txBox="1"/>
          <p:nvPr/>
        </p:nvSpPr>
        <p:spPr>
          <a:xfrm>
            <a:off x="4033520" y="1981200"/>
            <a:ext cx="5770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一、测角原理与实验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000" dirty="0"/>
              <a:t>二、相位与呼吸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000" dirty="0"/>
              <a:t>三、参数设置与总结</a:t>
            </a:r>
          </a:p>
        </p:txBody>
      </p:sp>
    </p:spTree>
    <p:extLst>
      <p:ext uri="{BB962C8B-B14F-4D97-AF65-F5344CB8AC3E}">
        <p14:creationId xmlns:p14="http://schemas.microsoft.com/office/powerpoint/2010/main" val="961978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89EB4-DDA7-4CDF-9113-923D0D8F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C16419-D10A-44E9-AF1E-0F6749223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4" y="981074"/>
            <a:ext cx="6400165" cy="573405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双人三角形行走实验</a:t>
            </a:r>
          </a:p>
          <a:p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36CD3D-F02F-49FF-9B31-5726872CF384}"/>
              </a:ext>
            </a:extLst>
          </p:cNvPr>
          <p:cNvCxnSpPr/>
          <p:nvPr/>
        </p:nvCxnSpPr>
        <p:spPr>
          <a:xfrm>
            <a:off x="133660" y="5654780"/>
            <a:ext cx="4886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836E73D-B462-4707-BAE2-C001C5C3A78A}"/>
              </a:ext>
            </a:extLst>
          </p:cNvPr>
          <p:cNvCxnSpPr>
            <a:cxnSpLocks/>
          </p:cNvCxnSpPr>
          <p:nvPr/>
        </p:nvCxnSpPr>
        <p:spPr>
          <a:xfrm flipH="1" flipV="1">
            <a:off x="2358700" y="2159740"/>
            <a:ext cx="30480" cy="3495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58E0C76E-C8AF-46D1-B869-B250230F4723}"/>
              </a:ext>
            </a:extLst>
          </p:cNvPr>
          <p:cNvSpPr/>
          <p:nvPr/>
        </p:nvSpPr>
        <p:spPr>
          <a:xfrm>
            <a:off x="2244400" y="5527781"/>
            <a:ext cx="289560" cy="2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3EF1C1-82F6-4E9D-AF28-143D43B8CC8A}"/>
              </a:ext>
            </a:extLst>
          </p:cNvPr>
          <p:cNvSpPr txBox="1"/>
          <p:nvPr/>
        </p:nvSpPr>
        <p:spPr>
          <a:xfrm>
            <a:off x="1765288" y="5811868"/>
            <a:ext cx="158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雷达（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179EF1E-55CE-4F18-8195-FC37F386E224}"/>
              </a:ext>
            </a:extLst>
          </p:cNvPr>
          <p:cNvSpPr/>
          <p:nvPr/>
        </p:nvSpPr>
        <p:spPr>
          <a:xfrm>
            <a:off x="3424220" y="4228136"/>
            <a:ext cx="289560" cy="25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B60E61-5086-4D5E-9453-471CFEB8A3DE}"/>
              </a:ext>
            </a:extLst>
          </p:cNvPr>
          <p:cNvSpPr/>
          <p:nvPr/>
        </p:nvSpPr>
        <p:spPr>
          <a:xfrm>
            <a:off x="1088284" y="4228136"/>
            <a:ext cx="289560" cy="25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AEC922A-D19C-4CA0-B390-3EC8BF79DD74}"/>
              </a:ext>
            </a:extLst>
          </p:cNvPr>
          <p:cNvSpPr/>
          <p:nvPr/>
        </p:nvSpPr>
        <p:spPr>
          <a:xfrm>
            <a:off x="2213920" y="2439141"/>
            <a:ext cx="289560" cy="25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DBE47E-6974-427E-A0FF-AC9BEFA1F1E0}"/>
              </a:ext>
            </a:extLst>
          </p:cNvPr>
          <p:cNvCxnSpPr>
            <a:cxnSpLocks/>
            <a:stCxn id="8" idx="0"/>
            <a:endCxn id="10" idx="5"/>
          </p:cNvCxnSpPr>
          <p:nvPr/>
        </p:nvCxnSpPr>
        <p:spPr>
          <a:xfrm flipH="1" flipV="1">
            <a:off x="2461075" y="2655944"/>
            <a:ext cx="1107925" cy="157219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A88A2BD-11DA-41D3-A9B3-8C78DFDE22A7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1335439" y="2655944"/>
            <a:ext cx="920886" cy="160938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4187F58-46F9-4FED-B582-BCCCD950F783}"/>
              </a:ext>
            </a:extLst>
          </p:cNvPr>
          <p:cNvCxnSpPr>
            <a:cxnSpLocks/>
            <a:stCxn id="9" idx="5"/>
            <a:endCxn id="8" idx="3"/>
          </p:cNvCxnSpPr>
          <p:nvPr/>
        </p:nvCxnSpPr>
        <p:spPr>
          <a:xfrm>
            <a:off x="1335439" y="4444939"/>
            <a:ext cx="2131186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8AE5A8B-B1DE-49EF-A476-8DFB9E10E794}"/>
              </a:ext>
            </a:extLst>
          </p:cNvPr>
          <p:cNvSpPr txBox="1"/>
          <p:nvPr/>
        </p:nvSpPr>
        <p:spPr>
          <a:xfrm>
            <a:off x="3821797" y="4170470"/>
            <a:ext cx="18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起点（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1.45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10EC3B-566E-46FF-8D65-136C7B88206D}"/>
              </a:ext>
            </a:extLst>
          </p:cNvPr>
          <p:cNvSpPr txBox="1"/>
          <p:nvPr/>
        </p:nvSpPr>
        <p:spPr>
          <a:xfrm>
            <a:off x="4849379" y="5638588"/>
            <a:ext cx="408431" cy="46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214655-981F-46DB-B861-6E27A91D94DC}"/>
              </a:ext>
            </a:extLst>
          </p:cNvPr>
          <p:cNvSpPr txBox="1"/>
          <p:nvPr/>
        </p:nvSpPr>
        <p:spPr>
          <a:xfrm>
            <a:off x="2449345" y="1939819"/>
            <a:ext cx="408431" cy="46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022F52-9C00-4752-B734-A20E69952ED7}"/>
              </a:ext>
            </a:extLst>
          </p:cNvPr>
          <p:cNvSpPr txBox="1"/>
          <p:nvPr/>
        </p:nvSpPr>
        <p:spPr>
          <a:xfrm>
            <a:off x="153350" y="4500921"/>
            <a:ext cx="18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-1.2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1.45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858CCF-ADD3-4967-AA93-BD3D5A818A5C}"/>
              </a:ext>
            </a:extLst>
          </p:cNvPr>
          <p:cNvSpPr txBox="1"/>
          <p:nvPr/>
        </p:nvSpPr>
        <p:spPr>
          <a:xfrm>
            <a:off x="2617780" y="2414188"/>
            <a:ext cx="18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起点（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3.85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80BA69D-EAB4-4A7C-853F-C9FA46E385AE}"/>
              </a:ext>
            </a:extLst>
          </p:cNvPr>
          <p:cNvSpPr txBox="1"/>
          <p:nvPr/>
        </p:nvSpPr>
        <p:spPr>
          <a:xfrm>
            <a:off x="3576980" y="3913891"/>
            <a:ext cx="72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63D3D28-090C-4F42-A58A-B4F728223AA8}"/>
              </a:ext>
            </a:extLst>
          </p:cNvPr>
          <p:cNvSpPr txBox="1"/>
          <p:nvPr/>
        </p:nvSpPr>
        <p:spPr>
          <a:xfrm>
            <a:off x="1661820" y="2278331"/>
            <a:ext cx="72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544D35-65B8-4FA1-84B0-817AFDF9A315}"/>
              </a:ext>
            </a:extLst>
          </p:cNvPr>
          <p:cNvSpPr txBox="1"/>
          <p:nvPr/>
        </p:nvSpPr>
        <p:spPr>
          <a:xfrm>
            <a:off x="724574" y="4004589"/>
            <a:ext cx="72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AB68728-3A16-4E3D-B919-994753A2F23C}"/>
              </a:ext>
            </a:extLst>
          </p:cNvPr>
          <p:cNvSpPr txBox="1"/>
          <p:nvPr/>
        </p:nvSpPr>
        <p:spPr>
          <a:xfrm>
            <a:off x="5857724" y="1079733"/>
            <a:ext cx="5206516" cy="13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第一个人：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A-&gt;B-&gt;C-&gt;A-&gt;B-&gt;C-&gt;A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第二个人：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C-&gt;A-&gt;B-&gt;C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（稍微晚一些）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E61E992-FB07-4BEF-98A5-5E6CE87B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44" y="2439141"/>
            <a:ext cx="5771783" cy="43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4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B91A-6E3A-4829-80FF-53A3CE5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角度测量实验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F2159A-8869-43BE-BDED-65B9AE941C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双人三角形行走实验 结果演示</a:t>
            </a:r>
          </a:p>
          <a:p>
            <a:endParaRPr lang="zh-CN" altLang="en-US" dirty="0"/>
          </a:p>
        </p:txBody>
      </p:sp>
      <p:pic>
        <p:nvPicPr>
          <p:cNvPr id="4" name="多人三角形">
            <a:hlinkClick r:id="" action="ppaction://media"/>
            <a:extLst>
              <a:ext uri="{FF2B5EF4-FFF2-40B4-BE49-F238E27FC236}">
                <a16:creationId xmlns:a16="http://schemas.microsoft.com/office/drawing/2014/main" id="{FB8F9C07-E1EC-4390-9673-D8ABC0E7A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4120" y="1511300"/>
            <a:ext cx="5572760" cy="49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1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B3FDB-162C-4A98-99B3-BA2BDC33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相位与呼吸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C2323E-AFA0-48FF-9CE0-0AE09193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D57087-98B8-4086-A121-6EADC6BBC70D}"/>
              </a:ext>
            </a:extLst>
          </p:cNvPr>
          <p:cNvSpPr/>
          <p:nvPr/>
        </p:nvSpPr>
        <p:spPr>
          <a:xfrm>
            <a:off x="0" y="0"/>
            <a:ext cx="12192000" cy="825226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4ABBFC-99A8-4A4B-AF6F-02A8A0044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51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B91A-6E3A-4829-80FF-53A3CE5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相位与距离变化的对应关系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95BBEE6-1326-4042-8E5D-FC9F204F2F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当目标与雷达的距离变化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时候，来波信号的相位会变化</a:t>
                </a:r>
                <a14:m>
                  <m:oMath xmlns:m="http://schemas.openxmlformats.org/officeDocument/2006/math">
                    <m:r>
                      <a:rPr lang="en-US" altLang="zh-CN" sz="240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即距离变换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，中频信号的相位变化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频率为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60G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5mm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smtClean="0">
                        <a:latin typeface="Cambria Math" panose="02040503050406030204" pitchFamily="18" charset="0"/>
                      </a:rPr>
                      <m:t>=15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mm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=37.69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smtClean="0">
                        <a:latin typeface="Cambria Math" panose="02040503050406030204" pitchFamily="18" charset="0"/>
                      </a:rPr>
                      <m:t>=30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mm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=75.40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zh-CN" altLang="en-US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95BBEE6-1326-4042-8E5D-FC9F204F2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80DB134C-A728-4B16-92C9-2E8EEC55B2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理论推导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3C96D4-BD74-4433-97FD-4F13C8BDEE0C}"/>
              </a:ext>
            </a:extLst>
          </p:cNvPr>
          <p:cNvSpPr txBox="1"/>
          <p:nvPr/>
        </p:nvSpPr>
        <p:spPr>
          <a:xfrm>
            <a:off x="838200" y="1027906"/>
            <a:ext cx="386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理论推导</a:t>
            </a:r>
          </a:p>
        </p:txBody>
      </p:sp>
    </p:spTree>
    <p:extLst>
      <p:ext uri="{BB962C8B-B14F-4D97-AF65-F5344CB8AC3E}">
        <p14:creationId xmlns:p14="http://schemas.microsoft.com/office/powerpoint/2010/main" val="2511379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B91A-6E3A-4829-80FF-53A3CE5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相位与距离变化的对应关系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0DB134C-A728-4B16-92C9-2E8EEC55B2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理论推导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3C96D4-BD74-4433-97FD-4F13C8BDEE0C}"/>
              </a:ext>
            </a:extLst>
          </p:cNvPr>
          <p:cNvSpPr txBox="1"/>
          <p:nvPr/>
        </p:nvSpPr>
        <p:spPr>
          <a:xfrm>
            <a:off x="838200" y="1027906"/>
            <a:ext cx="386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实验设计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18B4A187-455C-4E05-9F18-523890A0D2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429306"/>
                <a:ext cx="350012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铁板以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=30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距离域上的相位变化雷达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1.5m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处各做三次往返运动，观察雷达在该距离。然后与理论计算的相位变换做比较。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18B4A187-455C-4E05-9F18-52389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29306"/>
                <a:ext cx="3500120" cy="4351338"/>
              </a:xfrm>
              <a:prstGeom prst="rect">
                <a:avLst/>
              </a:prstGeom>
              <a:blipFill>
                <a:blip r:embed="rId4"/>
                <a:stretch>
                  <a:fillRect l="-2439" t="-842" r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铁板往返运动">
            <a:hlinkClick r:id="" action="ppaction://media"/>
            <a:extLst>
              <a:ext uri="{FF2B5EF4-FFF2-40B4-BE49-F238E27FC236}">
                <a16:creationId xmlns:a16="http://schemas.microsoft.com/office/drawing/2014/main" id="{66F94437-0CFB-4FB5-ABF9-F462CCA7C3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2452" y="2111534"/>
            <a:ext cx="6719147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B91A-6E3A-4829-80FF-53A3CE5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相位与距离变化的对应关系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0DB134C-A728-4B16-92C9-2E8EEC55B2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理论推导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3C96D4-BD74-4433-97FD-4F13C8BDEE0C}"/>
              </a:ext>
            </a:extLst>
          </p:cNvPr>
          <p:cNvSpPr txBox="1"/>
          <p:nvPr/>
        </p:nvSpPr>
        <p:spPr>
          <a:xfrm>
            <a:off x="838200" y="1027906"/>
            <a:ext cx="386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参数设置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8B4A187-455C-4E05-9F18-523890A0D2D2}"/>
              </a:ext>
            </a:extLst>
          </p:cNvPr>
          <p:cNvSpPr txBox="1">
            <a:spLocks/>
          </p:cNvSpPr>
          <p:nvPr/>
        </p:nvSpPr>
        <p:spPr>
          <a:xfrm>
            <a:off x="838200" y="1998361"/>
            <a:ext cx="477012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起始频率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60Ghz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带宽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2GHz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采样率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20MHz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FFT_R = 256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FFT_V = 256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距离分辨率 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0.089m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341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B91A-6E3A-4829-80FF-53A3CE5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相位与距离变化的对应关系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0DB134C-A728-4B16-92C9-2E8EEC55B2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理论推导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3C96D4-BD74-4433-97FD-4F13C8BDEE0C}"/>
                  </a:ext>
                </a:extLst>
              </p:cNvPr>
              <p:cNvSpPr txBox="1"/>
              <p:nvPr/>
            </p:nvSpPr>
            <p:spPr>
              <a:xfrm>
                <a:off x="762000" y="946512"/>
                <a:ext cx="754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实验结果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zh-CN" altLang="en-US" sz="3600" dirty="0"/>
                  <a:t> </a:t>
                </a:r>
                <a:endPara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3C96D4-BD74-4433-97FD-4F13C8BD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946512"/>
                <a:ext cx="7547740" cy="646331"/>
              </a:xfrm>
              <a:prstGeom prst="rect">
                <a:avLst/>
              </a:prstGeom>
              <a:blipFill>
                <a:blip r:embed="rId2"/>
                <a:stretch>
                  <a:fillRect l="-2019" t="-10377" b="-2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DB35C29-6759-4AD6-87C5-761FB793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13" y="2000925"/>
            <a:ext cx="4902452" cy="38165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FA8F42-10A7-45CA-B5E8-4AA33D8F8964}"/>
              </a:ext>
            </a:extLst>
          </p:cNvPr>
          <p:cNvSpPr txBox="1"/>
          <p:nvPr/>
        </p:nvSpPr>
        <p:spPr>
          <a:xfrm>
            <a:off x="2784813" y="6121757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距离谱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08325E-5E3D-4888-9069-BA5C1F684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11"/>
          <a:stretch/>
        </p:blipFill>
        <p:spPr>
          <a:xfrm>
            <a:off x="6391612" y="2000925"/>
            <a:ext cx="4772923" cy="39176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065A5BA-4235-4669-A62E-58370855478F}"/>
              </a:ext>
            </a:extLst>
          </p:cNvPr>
          <p:cNvSpPr txBox="1"/>
          <p:nvPr/>
        </p:nvSpPr>
        <p:spPr>
          <a:xfrm>
            <a:off x="8402153" y="6123543"/>
            <a:ext cx="196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相位随</a:t>
            </a:r>
            <a:r>
              <a:rPr lang="en-US" altLang="zh-CN" dirty="0"/>
              <a:t>chirp</a:t>
            </a:r>
            <a:r>
              <a:rPr lang="zh-CN" altLang="en-US" dirty="0"/>
              <a:t>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F912A00D-621A-4743-B9DD-8C3DF0A27F55}"/>
                  </a:ext>
                </a:extLst>
              </p:cNvPr>
              <p:cNvSpPr/>
              <p:nvPr/>
            </p:nvSpPr>
            <p:spPr>
              <a:xfrm>
                <a:off x="142963" y="2809596"/>
                <a:ext cx="6400800" cy="13255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=36.733</m:t>
                    </m:r>
                  </m:oMath>
                </a14:m>
                <a:r>
                  <a:rPr lang="zh-CN" altLang="en-US" sz="2400" dirty="0"/>
                  <a:t>，与理论的</a:t>
                </a:r>
                <a:r>
                  <a:rPr lang="en-US" altLang="zh-CN" sz="2400" dirty="0"/>
                  <a:t>37.69</a:t>
                </a:r>
                <a:r>
                  <a:rPr lang="zh-CN" altLang="en-US" sz="2400" dirty="0"/>
                  <a:t>接近，在误差允许的范围内。</a:t>
                </a: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F912A00D-621A-4743-B9DD-8C3DF0A27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63" y="2809596"/>
                <a:ext cx="6400800" cy="1325563"/>
              </a:xfrm>
              <a:prstGeom prst="roundRect">
                <a:avLst/>
              </a:prstGeom>
              <a:blipFill>
                <a:blip r:embed="rId5"/>
                <a:stretch>
                  <a:fillRect r="-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3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B91A-6E3A-4829-80FF-53A3CE5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相位与距离变化的对应关系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0DB134C-A728-4B16-92C9-2E8EEC55B2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理论推导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EF9534-C6A8-49CC-9542-DC7ED5B8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32" y="1994975"/>
            <a:ext cx="4953255" cy="38736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CC445A-BB74-4D8F-B824-BE23F8D3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94" y="1994974"/>
            <a:ext cx="4985006" cy="38736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4C1E47C-BC78-432D-8C26-DC87C6AFBA79}"/>
              </a:ext>
            </a:extLst>
          </p:cNvPr>
          <p:cNvSpPr txBox="1"/>
          <p:nvPr/>
        </p:nvSpPr>
        <p:spPr>
          <a:xfrm>
            <a:off x="2692400" y="5958745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距离谱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F8755E-5CC1-4563-9096-E68619FA2A42}"/>
              </a:ext>
            </a:extLst>
          </p:cNvPr>
          <p:cNvSpPr txBox="1"/>
          <p:nvPr/>
        </p:nvSpPr>
        <p:spPr>
          <a:xfrm>
            <a:off x="8309740" y="5960531"/>
            <a:ext cx="196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相位随</a:t>
            </a:r>
            <a:r>
              <a:rPr lang="en-US" altLang="zh-CN" dirty="0"/>
              <a:t>chirp</a:t>
            </a:r>
            <a:r>
              <a:rPr lang="zh-CN" altLang="en-US" dirty="0"/>
              <a:t>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484C23DE-26DA-4661-86F2-6D66C5949EAA}"/>
                  </a:ext>
                </a:extLst>
              </p:cNvPr>
              <p:cNvSpPr/>
              <p:nvPr/>
            </p:nvSpPr>
            <p:spPr>
              <a:xfrm>
                <a:off x="50550" y="2646584"/>
                <a:ext cx="6400800" cy="13255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=75.021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，与理论的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75.40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接近，在误差允许的范围内。</a:t>
                </a: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484C23DE-26DA-4661-86F2-6D66C5949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0" y="2646584"/>
                <a:ext cx="6400800" cy="132556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44350C8-C8F1-4CBD-BA3B-33DAF89863ED}"/>
                  </a:ext>
                </a:extLst>
              </p:cNvPr>
              <p:cNvSpPr txBox="1"/>
              <p:nvPr/>
            </p:nvSpPr>
            <p:spPr>
              <a:xfrm>
                <a:off x="762000" y="946512"/>
                <a:ext cx="754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实验结果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=30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zh-CN" altLang="en-US" sz="3600" dirty="0"/>
                  <a:t> </a:t>
                </a:r>
                <a:endPara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44350C8-C8F1-4CBD-BA3B-33DAF898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946512"/>
                <a:ext cx="7547740" cy="646331"/>
              </a:xfrm>
              <a:prstGeom prst="rect">
                <a:avLst/>
              </a:prstGeom>
              <a:blipFill>
                <a:blip r:embed="rId5"/>
                <a:stretch>
                  <a:fillRect l="-2019" t="-10377" b="-2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1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B91A-6E3A-4829-80FF-53A3CE5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相位与距离变化的对应关系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0DB134C-A728-4B16-92C9-2E8EEC55B2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理论推导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4350C8-C8F1-4CBD-BA3B-33DAF89863ED}"/>
              </a:ext>
            </a:extLst>
          </p:cNvPr>
          <p:cNvSpPr txBox="1"/>
          <p:nvPr/>
        </p:nvSpPr>
        <p:spPr>
          <a:xfrm>
            <a:off x="762000" y="946512"/>
            <a:ext cx="7547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能量的变化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39E01E-33B1-49A9-9685-F8328F95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48" y="1920781"/>
            <a:ext cx="6027551" cy="42807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C5EC7B-133B-40B7-A96D-EA62C0E06AEE}"/>
              </a:ext>
            </a:extLst>
          </p:cNvPr>
          <p:cNvSpPr txBox="1"/>
          <p:nvPr/>
        </p:nvSpPr>
        <p:spPr>
          <a:xfrm>
            <a:off x="7680960" y="2230018"/>
            <a:ext cx="3870960" cy="366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能量的变换也可能看出三次往返运动，理论解释应该是什么？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能量与雷达发射功率、发送以及接收天线的增益、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RCS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有关。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2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CA4A7-5FEA-4B0D-B6B8-5B7F59EA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相位与呼吸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A8A637-E80E-4E95-93C4-FC53105A9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呼吸检测实验 实验环境与设置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36FDD2-BF69-4905-AFAD-7C488B0B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68" y="1886504"/>
            <a:ext cx="4184343" cy="31382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9CF15A-5121-4331-8916-98929B42A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73" y="1886503"/>
            <a:ext cx="4184343" cy="31382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F9DE7B-DB43-4C4A-B9A8-4465E0BC2F6F}"/>
              </a:ext>
            </a:extLst>
          </p:cNvPr>
          <p:cNvSpPr txBox="1"/>
          <p:nvPr/>
        </p:nvSpPr>
        <p:spPr>
          <a:xfrm>
            <a:off x="994297" y="5876925"/>
            <a:ext cx="1002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两组实验，一组距离雷达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1.6m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，一组距离雷达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3.75m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，被测试者均面向雷达正常呼吸五次。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D409294-7A26-4F31-BF2D-66C5A660DEC1}"/>
              </a:ext>
            </a:extLst>
          </p:cNvPr>
          <p:cNvSpPr/>
          <p:nvPr/>
        </p:nvSpPr>
        <p:spPr>
          <a:xfrm>
            <a:off x="4074851" y="2894120"/>
            <a:ext cx="443883" cy="534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A6B24A8-2CDC-490E-A255-5398EF2E2356}"/>
              </a:ext>
            </a:extLst>
          </p:cNvPr>
          <p:cNvSpPr/>
          <p:nvPr/>
        </p:nvSpPr>
        <p:spPr>
          <a:xfrm>
            <a:off x="10201923" y="2991775"/>
            <a:ext cx="406893" cy="4797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FE441CE-0845-4E89-B847-49366798DDDD}"/>
              </a:ext>
            </a:extLst>
          </p:cNvPr>
          <p:cNvSpPr txBox="1"/>
          <p:nvPr/>
        </p:nvSpPr>
        <p:spPr>
          <a:xfrm>
            <a:off x="5500088" y="3931899"/>
            <a:ext cx="95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雷达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6E1F5E5-6196-424B-8763-D64F5F4972CF}"/>
              </a:ext>
            </a:extLst>
          </p:cNvPr>
          <p:cNvCxnSpPr>
            <a:stCxn id="20" idx="5"/>
          </p:cNvCxnSpPr>
          <p:nvPr/>
        </p:nvCxnSpPr>
        <p:spPr>
          <a:xfrm>
            <a:off x="4453729" y="3350669"/>
            <a:ext cx="1183591" cy="5812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915534A-296D-46F4-8D3F-F061E3AB1A57}"/>
              </a:ext>
            </a:extLst>
          </p:cNvPr>
          <p:cNvCxnSpPr>
            <a:cxnSpLocks/>
            <a:stCxn id="21" idx="2"/>
            <a:endCxn id="22" idx="3"/>
          </p:cNvCxnSpPr>
          <p:nvPr/>
        </p:nvCxnSpPr>
        <p:spPr>
          <a:xfrm flipH="1">
            <a:off x="6454345" y="3231652"/>
            <a:ext cx="3747578" cy="884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45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B3FDB-162C-4A98-99B3-BA2BDC33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测角原理与实验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C2323E-AFA0-48FF-9CE0-0AE09193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D57087-98B8-4086-A121-6EADC6BBC70D}"/>
              </a:ext>
            </a:extLst>
          </p:cNvPr>
          <p:cNvSpPr/>
          <p:nvPr/>
        </p:nvSpPr>
        <p:spPr>
          <a:xfrm>
            <a:off x="0" y="0"/>
            <a:ext cx="12192000" cy="825226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4ABBFC-99A8-4A4B-AF6F-02A8A0044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32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98B23-1767-421B-8117-DFEE6A86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相位与呼吸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36B05D-DA11-4F68-9018-6AC6495EF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呼吸检测实验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1.6m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E24DB3-A3B9-4695-BAD3-761046753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6" y="1697225"/>
            <a:ext cx="5740894" cy="43056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898623-C910-4786-9550-736E51849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7224"/>
            <a:ext cx="5740895" cy="43056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F1FC5-DDCB-4867-8BD4-27B524F51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09552"/>
            <a:ext cx="5740893" cy="430567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96F2B4F-0D5F-4F4D-95A9-5153F0A6E614}"/>
              </a:ext>
            </a:extLst>
          </p:cNvPr>
          <p:cNvSpPr txBox="1"/>
          <p:nvPr/>
        </p:nvSpPr>
        <p:spPr>
          <a:xfrm>
            <a:off x="7130245" y="3523833"/>
            <a:ext cx="701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吸气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94218E-BD7B-43B6-ACAE-B2558EEF5A0E}"/>
              </a:ext>
            </a:extLst>
          </p:cNvPr>
          <p:cNvSpPr txBox="1"/>
          <p:nvPr/>
        </p:nvSpPr>
        <p:spPr>
          <a:xfrm>
            <a:off x="7831580" y="4121336"/>
            <a:ext cx="701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呼气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DB9B305-2105-4479-B298-62BFDBB9F410}"/>
              </a:ext>
            </a:extLst>
          </p:cNvPr>
          <p:cNvCxnSpPr>
            <a:stCxn id="16" idx="0"/>
          </p:cNvCxnSpPr>
          <p:nvPr/>
        </p:nvCxnSpPr>
        <p:spPr>
          <a:xfrm flipV="1">
            <a:off x="7480913" y="3333472"/>
            <a:ext cx="269293" cy="1903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9D4197B-6872-45E5-9C5E-0FECAE73555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972148" y="3498658"/>
            <a:ext cx="210100" cy="622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56B5C1E-037E-4F10-B62C-D5D841CB0B78}"/>
              </a:ext>
            </a:extLst>
          </p:cNvPr>
          <p:cNvSpPr txBox="1"/>
          <p:nvPr/>
        </p:nvSpPr>
        <p:spPr>
          <a:xfrm>
            <a:off x="8658683" y="5054971"/>
            <a:ext cx="840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深呼吸</a:t>
            </a:r>
          </a:p>
        </p:txBody>
      </p:sp>
    </p:spTree>
    <p:extLst>
      <p:ext uri="{BB962C8B-B14F-4D97-AF65-F5344CB8AC3E}">
        <p14:creationId xmlns:p14="http://schemas.microsoft.com/office/powerpoint/2010/main" val="25708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98B23-1767-421B-8117-DFEE6A86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相位与呼吸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36B05D-DA11-4F68-9018-6AC6495EF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呼吸检测实验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3.75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72783B-D49D-40D6-B78A-0DC5867E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0" y="1777124"/>
            <a:ext cx="5885025" cy="44137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60FE1F-5276-4395-A968-A6138AA24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5" y="1852583"/>
            <a:ext cx="5683799" cy="42628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8F2128-9C2F-489A-9DE2-CC1BFF426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6" y="1852582"/>
            <a:ext cx="5683798" cy="42628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5391DF5-18D6-45F3-B1C6-24B661604946}"/>
              </a:ext>
            </a:extLst>
          </p:cNvPr>
          <p:cNvSpPr txBox="1"/>
          <p:nvPr/>
        </p:nvSpPr>
        <p:spPr>
          <a:xfrm>
            <a:off x="9699076" y="4620773"/>
            <a:ext cx="701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吸气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3E832B-011B-450C-97D4-0BF8EBCA7F84}"/>
              </a:ext>
            </a:extLst>
          </p:cNvPr>
          <p:cNvSpPr txBox="1"/>
          <p:nvPr/>
        </p:nvSpPr>
        <p:spPr>
          <a:xfrm>
            <a:off x="10646800" y="4620773"/>
            <a:ext cx="701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呼气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FD5CBCD-988F-4B97-BC99-26FBEF71FF0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0049744" y="4296792"/>
            <a:ext cx="263821" cy="3239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3437879-6EA6-4B19-A7EA-90B40D0D942B}"/>
              </a:ext>
            </a:extLst>
          </p:cNvPr>
          <p:cNvCxnSpPr>
            <a:cxnSpLocks/>
          </p:cNvCxnSpPr>
          <p:nvPr/>
        </p:nvCxnSpPr>
        <p:spPr>
          <a:xfrm flipH="1" flipV="1">
            <a:off x="10542233" y="3998095"/>
            <a:ext cx="210100" cy="622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B3FDB-162C-4A98-99B3-BA2BDC33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参数设置与总结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C2323E-AFA0-48FF-9CE0-0AE09193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D57087-98B8-4086-A121-6EADC6BBC70D}"/>
              </a:ext>
            </a:extLst>
          </p:cNvPr>
          <p:cNvSpPr/>
          <p:nvPr/>
        </p:nvSpPr>
        <p:spPr>
          <a:xfrm>
            <a:off x="0" y="0"/>
            <a:ext cx="12192000" cy="825226"/>
          </a:xfrm>
          <a:prstGeom prst="rect">
            <a:avLst/>
          </a:prstGeom>
          <a:solidFill>
            <a:srgbClr val="8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4ABBFC-99A8-4A4B-AF6F-02A8A0044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41" y="182999"/>
            <a:ext cx="1630256" cy="4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32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CA1C3-204C-4D7E-8CBF-D8551BA3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参数设置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占位符 4">
                <a:extLst>
                  <a:ext uri="{FF2B5EF4-FFF2-40B4-BE49-F238E27FC236}">
                    <a16:creationId xmlns:a16="http://schemas.microsoft.com/office/drawing/2014/main" id="{B500E3C2-045F-4922-AB1A-14D6C8761B1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94902" y="1229649"/>
                <a:ext cx="11602195" cy="527768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距离分辨率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最远可测距离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𝑐𝑇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可以看到，带宽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增大，</a:t>
                </a:r>
                <a:r>
                  <a:rPr lang="el-GR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dirty="0"/>
                  <a:t>都减小，而我们希望在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dirty="0"/>
                  <a:t>满足要求的情况下，</a:t>
                </a:r>
                <a:r>
                  <a:rPr lang="el-GR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越小越好，所以在设置参数时，我们首先确定我要感知的范围。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速度分辨率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𝐹𝐹𝑇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最大可测速度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𝐹𝐹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𝐹𝑃𝑆</m:t>
                        </m:r>
                      </m:den>
                    </m:f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所以应该在给定</a:t>
                </a:r>
                <a:r>
                  <a:rPr lang="en-US" altLang="zh-CN" dirty="0"/>
                  <a:t>FPS</a:t>
                </a:r>
                <a:r>
                  <a:rPr lang="zh-CN" altLang="en-US" dirty="0"/>
                  <a:t>以及最大可测速度的要求下，去设置速度相关参数。</a:t>
                </a:r>
              </a:p>
            </p:txBody>
          </p:sp>
        </mc:Choice>
        <mc:Fallback xmlns="">
          <p:sp>
            <p:nvSpPr>
              <p:cNvPr id="5" name="文本占位符 4">
                <a:extLst>
                  <a:ext uri="{FF2B5EF4-FFF2-40B4-BE49-F238E27FC236}">
                    <a16:creationId xmlns:a16="http://schemas.microsoft.com/office/drawing/2014/main" id="{B500E3C2-045F-4922-AB1A-14D6C8761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94902" y="1229649"/>
                <a:ext cx="11602195" cy="5277684"/>
              </a:xfrm>
              <a:blipFill>
                <a:blip r:embed="rId2"/>
                <a:stretch>
                  <a:fillRect l="-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884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CA1C3-204C-4D7E-8CBF-D8551BA3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参数设置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00E3C2-045F-4922-AB1A-14D6C8761B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902" y="1080948"/>
            <a:ext cx="11716585" cy="561059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要设置参数，首先要确定我们的感知场景，根据感知场景确定最远可测距离（感知范围），最大可测角度（目标的最大角度），以及</a:t>
            </a:r>
            <a:r>
              <a:rPr lang="en-US" altLang="zh-CN" dirty="0"/>
              <a:t>FPS</a:t>
            </a:r>
            <a:r>
              <a:rPr lang="zh-CN" altLang="en-US" dirty="0"/>
              <a:t>（实时性），然后便可以根据这些限制去计算最优参数。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在我们做实验的时候，数据量也是我们设置参数的一个重要考虑，上述的参数设置</a:t>
            </a:r>
            <a:r>
              <a:rPr lang="en-US" altLang="zh-CN" dirty="0"/>
              <a:t>1s</a:t>
            </a:r>
            <a:r>
              <a:rPr lang="zh-CN" altLang="en-US" dirty="0"/>
              <a:t>可产生</a:t>
            </a:r>
            <a:r>
              <a:rPr lang="en-US" altLang="zh-CN" dirty="0"/>
              <a:t>30M</a:t>
            </a:r>
            <a:r>
              <a:rPr lang="zh-CN" altLang="en-US" dirty="0"/>
              <a:t>数据，处理</a:t>
            </a:r>
            <a:r>
              <a:rPr lang="en-US" altLang="zh-CN" dirty="0"/>
              <a:t>10</a:t>
            </a:r>
            <a:r>
              <a:rPr lang="zh-CN" altLang="en-US" dirty="0"/>
              <a:t>几秒的原始数据对我们的电脑来说都一个比较大的负担。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ECAC3C7-9CC4-46CD-9443-A6636A7AED3B}"/>
              </a:ext>
            </a:extLst>
          </p:cNvPr>
          <p:cNvSpPr txBox="1">
            <a:spLocks/>
          </p:cNvSpPr>
          <p:nvPr/>
        </p:nvSpPr>
        <p:spPr>
          <a:xfrm>
            <a:off x="4451411" y="2101721"/>
            <a:ext cx="56134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起始频率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60G</a:t>
            </a:r>
          </a:p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带宽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2G</a:t>
            </a:r>
          </a:p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四发四收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Fs = 20.000MHz</a:t>
            </a:r>
          </a:p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降采样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2</a:t>
            </a:r>
          </a:p>
          <a:p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nchirp = 1024</a:t>
            </a:r>
          </a:p>
          <a:p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FFT_R = 256</a:t>
            </a:r>
          </a:p>
          <a:p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FFT_V = 256</a:t>
            </a:r>
          </a:p>
          <a:p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E48DFC7-F730-4FC3-929B-E3389496FD2D}"/>
              </a:ext>
            </a:extLst>
          </p:cNvPr>
          <p:cNvSpPr txBox="1">
            <a:spLocks/>
          </p:cNvSpPr>
          <p:nvPr/>
        </p:nvSpPr>
        <p:spPr>
          <a:xfrm>
            <a:off x="7661143" y="2187752"/>
            <a:ext cx="4235955" cy="3396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chirp_up 30.6us</a:t>
            </a:r>
          </a:p>
          <a:p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chirp_period = 60.000us</a:t>
            </a:r>
          </a:p>
          <a:p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chirp_period_virtual = 240.000us</a:t>
            </a:r>
          </a:p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距离分辨率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0.089m</a:t>
            </a:r>
          </a:p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最远可测距离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11.47m</a:t>
            </a:r>
          </a:p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速度分辨率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0.04m/s</a:t>
            </a:r>
          </a:p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最大可测速度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5.12m/s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73CF76-CE4B-4C3F-9A65-A39BE7667129}"/>
              </a:ext>
            </a:extLst>
          </p:cNvPr>
          <p:cNvSpPr txBox="1"/>
          <p:nvPr/>
        </p:nvSpPr>
        <p:spPr>
          <a:xfrm>
            <a:off x="863953" y="2888352"/>
            <a:ext cx="3018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室内人体追踪：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FPS = 15</a:t>
            </a: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最远感知距离 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10m</a:t>
            </a: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最大可测速度 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5m/s</a:t>
            </a: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881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D0C23-B08E-4E9E-B98A-09D64D3E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参数设置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2D5B23A-A6B5-48F1-9F05-217E8C063BD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3983" y="1131994"/>
                <a:ext cx="6869656" cy="501135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参数设置时要注意</a:t>
                </a:r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r>
                  <a:rPr lang="zh-CN" altLang="en-US" dirty="0"/>
                  <a:t>的斜率要注意，上升不超过</a:t>
                </a:r>
                <a:r>
                  <a:rPr lang="en-US" altLang="zh-CN" dirty="0"/>
                  <a:t>250M/us,</a:t>
                </a:r>
                <a:r>
                  <a:rPr lang="zh-CN" altLang="en-US" dirty="0"/>
                  <a:t>下降不超过</a:t>
                </a:r>
                <a:r>
                  <a:rPr lang="en-US" altLang="zh-CN" dirty="0"/>
                  <a:t>400M/us</a:t>
                </a:r>
                <a:r>
                  <a:rPr lang="zh-CN" altLang="en-US" dirty="0"/>
                  <a:t>，不然会出现原始数据溢出问题。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𝑖𝑑𝑙𝑒</m:t>
                        </m:r>
                      </m:sub>
                    </m:sSub>
                  </m:oMath>
                </a14:m>
                <a:r>
                  <a:rPr lang="zh-CN" altLang="en-US" dirty="0"/>
                  <a:t>设置的尽量大一些（经验数据</a:t>
                </a:r>
                <a:r>
                  <a:rPr lang="en-US" altLang="zh-CN" dirty="0"/>
                  <a:t>7us</a:t>
                </a:r>
                <a:r>
                  <a:rPr lang="zh-CN" altLang="en-US" dirty="0"/>
                  <a:t>以上不会出现问题），不然会出现静止物体的相位随时间变换问题。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2D5B23A-A6B5-48F1-9F05-217E8C063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3983" y="1131994"/>
                <a:ext cx="6869656" cy="5011353"/>
              </a:xfrm>
              <a:blipFill>
                <a:blip r:embed="rId2"/>
                <a:stretch>
                  <a:fillRect l="-799" t="-1217" r="-4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5427989-E367-4515-A7FF-443BF1BEF5C8}"/>
              </a:ext>
            </a:extLst>
          </p:cNvPr>
          <p:cNvCxnSpPr>
            <a:cxnSpLocks/>
          </p:cNvCxnSpPr>
          <p:nvPr/>
        </p:nvCxnSpPr>
        <p:spPr>
          <a:xfrm flipV="1">
            <a:off x="7324078" y="1741503"/>
            <a:ext cx="1137821" cy="90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B6C6E2-115A-401C-9249-8FDFE849C67D}"/>
              </a:ext>
            </a:extLst>
          </p:cNvPr>
          <p:cNvCxnSpPr>
            <a:cxnSpLocks/>
          </p:cNvCxnSpPr>
          <p:nvPr/>
        </p:nvCxnSpPr>
        <p:spPr>
          <a:xfrm flipH="1" flipV="1">
            <a:off x="8461900" y="1741504"/>
            <a:ext cx="238216" cy="906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F76FA66-1840-44C5-B29E-C88D4FCFE90C}"/>
              </a:ext>
            </a:extLst>
          </p:cNvPr>
          <p:cNvCxnSpPr>
            <a:cxnSpLocks/>
          </p:cNvCxnSpPr>
          <p:nvPr/>
        </p:nvCxnSpPr>
        <p:spPr>
          <a:xfrm>
            <a:off x="8710474" y="2649615"/>
            <a:ext cx="3107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C51A16-F4F0-4142-A91F-E13DAC2BD145}"/>
              </a:ext>
            </a:extLst>
          </p:cNvPr>
          <p:cNvCxnSpPr>
            <a:cxnSpLocks/>
          </p:cNvCxnSpPr>
          <p:nvPr/>
        </p:nvCxnSpPr>
        <p:spPr>
          <a:xfrm flipV="1">
            <a:off x="9021193" y="1743353"/>
            <a:ext cx="1137821" cy="906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8B45A43-3745-436D-9550-EA52D20E0FC3}"/>
              </a:ext>
            </a:extLst>
          </p:cNvPr>
          <p:cNvCxnSpPr>
            <a:cxnSpLocks/>
          </p:cNvCxnSpPr>
          <p:nvPr/>
        </p:nvCxnSpPr>
        <p:spPr>
          <a:xfrm flipH="1" flipV="1">
            <a:off x="10159015" y="1743354"/>
            <a:ext cx="238216" cy="906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1B6E7D0-B210-43FD-8614-152C9694AA75}"/>
              </a:ext>
            </a:extLst>
          </p:cNvPr>
          <p:cNvCxnSpPr>
            <a:cxnSpLocks/>
          </p:cNvCxnSpPr>
          <p:nvPr/>
        </p:nvCxnSpPr>
        <p:spPr>
          <a:xfrm>
            <a:off x="10397231" y="2647765"/>
            <a:ext cx="3107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C2BF69-1BAE-42EC-BE81-244970EDD0FA}"/>
                  </a:ext>
                </a:extLst>
              </p:cNvPr>
              <p:cNvSpPr txBox="1"/>
              <p:nvPr/>
            </p:nvSpPr>
            <p:spPr>
              <a:xfrm>
                <a:off x="8663865" y="2647765"/>
                <a:ext cx="310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𝑖𝑑𝑙𝑒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C2BF69-1BAE-42EC-BE81-244970EDD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65" y="2647765"/>
                <a:ext cx="310719" cy="369332"/>
              </a:xfrm>
              <a:prstGeom prst="rect">
                <a:avLst/>
              </a:prstGeom>
              <a:blipFill>
                <a:blip r:embed="rId3"/>
                <a:stretch>
                  <a:fillRect r="-90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F53A316-0701-4CA1-B8E8-7D41A0BFAA6B}"/>
                  </a:ext>
                </a:extLst>
              </p:cNvPr>
              <p:cNvSpPr txBox="1"/>
              <p:nvPr/>
            </p:nvSpPr>
            <p:spPr>
              <a:xfrm>
                <a:off x="7691022" y="2278433"/>
                <a:ext cx="31071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F53A316-0701-4CA1-B8E8-7D41A0BF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022" y="2278433"/>
                <a:ext cx="310719" cy="390748"/>
              </a:xfrm>
              <a:prstGeom prst="rect">
                <a:avLst/>
              </a:prstGeom>
              <a:blipFill>
                <a:blip r:embed="rId4"/>
                <a:stretch>
                  <a:fillRect r="-52941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AF31683-836F-415F-B334-299F723206C8}"/>
                  </a:ext>
                </a:extLst>
              </p:cNvPr>
              <p:cNvSpPr txBox="1"/>
              <p:nvPr/>
            </p:nvSpPr>
            <p:spPr>
              <a:xfrm>
                <a:off x="8506285" y="1999260"/>
                <a:ext cx="310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AF31683-836F-415F-B334-299F72320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285" y="1999260"/>
                <a:ext cx="310719" cy="369332"/>
              </a:xfrm>
              <a:prstGeom prst="rect">
                <a:avLst/>
              </a:prstGeom>
              <a:blipFill>
                <a:blip r:embed="rId5"/>
                <a:stretch>
                  <a:fillRect r="-13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13C6371E-9DC8-422D-9DE7-029C0CB29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86" y="2278433"/>
            <a:ext cx="3528874" cy="2635047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1A1D5D3A-67C7-4939-911D-A7242F591EFB}"/>
              </a:ext>
            </a:extLst>
          </p:cNvPr>
          <p:cNvSpPr/>
          <p:nvPr/>
        </p:nvSpPr>
        <p:spPr>
          <a:xfrm>
            <a:off x="1091953" y="2368591"/>
            <a:ext cx="1615736" cy="5699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FF7C65-549F-4A0F-8AD1-8F630A855D49}"/>
              </a:ext>
            </a:extLst>
          </p:cNvPr>
          <p:cNvSpPr txBox="1"/>
          <p:nvPr/>
        </p:nvSpPr>
        <p:spPr>
          <a:xfrm>
            <a:off x="2909654" y="2150641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超出</a:t>
            </a:r>
            <a:r>
              <a:rPr lang="en-US" altLang="zh-CN" dirty="0">
                <a:solidFill>
                  <a:srgbClr val="FF0000"/>
                </a:solidFill>
              </a:rPr>
              <a:t>13bit</a:t>
            </a:r>
            <a:r>
              <a:rPr lang="zh-CN" altLang="en-US" dirty="0">
                <a:solidFill>
                  <a:srgbClr val="FF0000"/>
                </a:solidFill>
              </a:rPr>
              <a:t>所能表示的限度，</a:t>
            </a:r>
            <a:r>
              <a:rPr lang="en-US" altLang="zh-CN" dirty="0">
                <a:solidFill>
                  <a:srgbClr val="FF0000"/>
                </a:solidFill>
              </a:rPr>
              <a:t>-4096~4095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4E5F5D5-01D9-4ED0-B376-30C1AA749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593" y="3923359"/>
            <a:ext cx="3862628" cy="27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2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BCB09-874D-4012-9EB5-787786E6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0E65D0-CC23-49E1-B967-9A8E83E1E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317" y="1255394"/>
            <a:ext cx="11429366" cy="45154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掌握了</a:t>
            </a:r>
            <a:r>
              <a:rPr lang="en-US" altLang="zh-CN" sz="2800" dirty="0"/>
              <a:t>FMCW</a:t>
            </a:r>
            <a:r>
              <a:rPr lang="zh-CN" altLang="en-US" sz="2800" dirty="0"/>
              <a:t>测距测速测角的基本方法，并基于加特兰</a:t>
            </a:r>
            <a:r>
              <a:rPr lang="en-US" altLang="zh-CN" sz="2800" dirty="0"/>
              <a:t>60G Hz</a:t>
            </a:r>
            <a:r>
              <a:rPr lang="zh-CN" altLang="en-US" sz="2800" dirty="0"/>
              <a:t>雷达实现了这些算法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算法只是实现了，但都不够完美，实现的比较基础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加特兰雷达的一些功能我们还没有完全探索清楚，比如</a:t>
            </a:r>
            <a:r>
              <a:rPr lang="en-US" altLang="zh-CN" sz="2800" dirty="0"/>
              <a:t>Frame interleaving</a:t>
            </a:r>
            <a:r>
              <a:rPr lang="zh-CN" altLang="en-US" sz="2800" dirty="0"/>
              <a:t>、</a:t>
            </a:r>
            <a:r>
              <a:rPr lang="en-US" altLang="zh-CN" sz="2800" dirty="0"/>
              <a:t> AGC </a:t>
            </a:r>
            <a:r>
              <a:rPr lang="zh-CN" altLang="en-US" sz="2800" dirty="0"/>
              <a:t>增益控制、</a:t>
            </a:r>
            <a:r>
              <a:rPr lang="en-US" altLang="zh-CN" sz="2800" dirty="0"/>
              <a:t>Interference avoidance and mitigation</a:t>
            </a:r>
            <a:r>
              <a:rPr lang="zh-CN" altLang="en-US" sz="2800" dirty="0"/>
              <a:t>、</a:t>
            </a:r>
            <a:r>
              <a:rPr lang="en-US" altLang="zh-CN" sz="2800" dirty="0"/>
              <a:t>anti velocity ambiguity</a:t>
            </a:r>
            <a:r>
              <a:rPr lang="zh-CN" altLang="en-US" sz="2800" dirty="0"/>
              <a:t>、</a:t>
            </a:r>
            <a:r>
              <a:rPr lang="en-US" altLang="zh-CN" sz="2800" dirty="0"/>
              <a:t>CFAR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398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066-B569-4520-87C9-B12D61E1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测角基本原理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57D2B77-F0A3-4606-A25F-A5F51AAD9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910" y="1498107"/>
            <a:ext cx="10641367" cy="38617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基本原理：利用多天线的相位差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假设空间中只有一个物体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85C670E-5F3F-4436-9EDB-DE3AE2774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1"/>
          <a:stretch/>
        </p:blipFill>
        <p:spPr>
          <a:xfrm>
            <a:off x="1463595" y="3242006"/>
            <a:ext cx="3676913" cy="2338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26D4489-96E5-48A1-A7FD-5486DA52F240}"/>
                  </a:ext>
                </a:extLst>
              </p:cNvPr>
              <p:cNvSpPr txBox="1"/>
              <p:nvPr/>
            </p:nvSpPr>
            <p:spPr>
              <a:xfrm>
                <a:off x="6096000" y="3191515"/>
                <a:ext cx="4315633" cy="2439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𝑑𝑠𝑖𝑛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l-G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	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26D4489-96E5-48A1-A7FD-5486DA52F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91515"/>
                <a:ext cx="4315633" cy="2439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06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C16B7-70C2-4137-A0C9-F627940CF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74D9EEF9-D798-419F-AFFF-09F2171E21B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0875" y="1473212"/>
                <a:ext cx="11541125" cy="46678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dirty="0"/>
                  <a:t>测角的精度</a:t>
                </a:r>
                <a:endParaRPr lang="en-US" altLang="zh-CN" sz="28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/>
                  <a:t>相位差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800" dirty="0"/>
                  <a:t>对角度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800" dirty="0"/>
                  <a:t>求导得</a:t>
                </a:r>
                <a:endParaRPr lang="en-US" altLang="zh-CN" sz="2800" dirty="0"/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l-G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𝑑𝑐𝑜𝑠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altLang="zh-CN" sz="3200" dirty="0"/>
              </a:p>
              <a:p>
                <a:pPr>
                  <a:lnSpc>
                    <a:spcPct val="125000"/>
                  </a:lnSpc>
                </a:pPr>
                <a:endParaRPr lang="zh-CN" altLang="en-US" sz="32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74D9EEF9-D798-419F-AFFF-09F2171E21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0875" y="1473212"/>
                <a:ext cx="11541125" cy="4667885"/>
              </a:xfrm>
              <a:blipFill>
                <a:blip r:embed="rId2"/>
                <a:stretch>
                  <a:fillRect l="-951" t="-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59A7AD-DB2F-4BCC-969B-4A09F46F46D7}"/>
                  </a:ext>
                </a:extLst>
              </p:cNvPr>
              <p:cNvSpPr txBox="1"/>
              <p:nvPr/>
            </p:nvSpPr>
            <p:spPr>
              <a:xfrm>
                <a:off x="6688989" y="1081893"/>
                <a:ext cx="4315633" cy="2439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𝑑𝑠𝑖𝑛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l-G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	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59A7AD-DB2F-4BCC-969B-4A09F46F4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989" y="1081893"/>
                <a:ext cx="4315633" cy="2439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C4FC20-E419-4DFC-B7FB-7F25335BBBE8}"/>
              </a:ext>
            </a:extLst>
          </p:cNvPr>
          <p:cNvSpPr/>
          <p:nvPr/>
        </p:nvSpPr>
        <p:spPr>
          <a:xfrm>
            <a:off x="6754553" y="5936713"/>
            <a:ext cx="426720" cy="43688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3DC4E9D6-2880-41EC-A3FB-9EB5262541CB}"/>
              </a:ext>
            </a:extLst>
          </p:cNvPr>
          <p:cNvSpPr/>
          <p:nvPr/>
        </p:nvSpPr>
        <p:spPr>
          <a:xfrm>
            <a:off x="5327496" y="4158955"/>
            <a:ext cx="3365326" cy="3181770"/>
          </a:xfrm>
          <a:prstGeom prst="arc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81F3D0-3D5C-4E1D-872B-658B782FDBAC}"/>
              </a:ext>
            </a:extLst>
          </p:cNvPr>
          <p:cNvSpPr txBox="1"/>
          <p:nvPr/>
        </p:nvSpPr>
        <p:spPr>
          <a:xfrm>
            <a:off x="6622473" y="6485739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雷达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6344F8A-6EA7-4953-A330-F15AAA2853A3}"/>
              </a:ext>
            </a:extLst>
          </p:cNvPr>
          <p:cNvSpPr/>
          <p:nvPr/>
        </p:nvSpPr>
        <p:spPr>
          <a:xfrm>
            <a:off x="6754553" y="3940515"/>
            <a:ext cx="426720" cy="4368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EFA78-F280-4CD5-A525-E3712AECFD58}"/>
              </a:ext>
            </a:extLst>
          </p:cNvPr>
          <p:cNvSpPr txBox="1"/>
          <p:nvPr/>
        </p:nvSpPr>
        <p:spPr>
          <a:xfrm>
            <a:off x="7275882" y="3820199"/>
            <a:ext cx="388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目标越接近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度，角度测量越精准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CA52B21-A705-4E30-A8AF-48DB8CD90C0F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962992" y="3173771"/>
            <a:ext cx="4921" cy="2762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825756C-506D-4210-B8D3-4FFEE32BE238}"/>
              </a:ext>
            </a:extLst>
          </p:cNvPr>
          <p:cNvSpPr/>
          <p:nvPr/>
        </p:nvSpPr>
        <p:spPr>
          <a:xfrm>
            <a:off x="8387759" y="5074463"/>
            <a:ext cx="426720" cy="4368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2D86BE-EE41-485B-8258-65A5B6836854}"/>
              </a:ext>
            </a:extLst>
          </p:cNvPr>
          <p:cNvSpPr txBox="1"/>
          <p:nvPr/>
        </p:nvSpPr>
        <p:spPr>
          <a:xfrm>
            <a:off x="8846806" y="5180765"/>
            <a:ext cx="3249656" cy="66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随着目标接近正负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度，角度测量精度下降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45369D1-EAB2-412F-8D58-5C78DFAE8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43" y="3940515"/>
            <a:ext cx="3566845" cy="28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4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4261E-4860-4BAA-926E-61818525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测角的基本原理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F24060A-4BF1-4617-9A07-92DAF5C1A15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84517" y="1306194"/>
                <a:ext cx="11022965" cy="479996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FOV 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filed of view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为防止歧义，</a:t>
                </a:r>
                <a:r>
                  <a:rPr lang="el-GR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zh-CN" alt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故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𝑑𝑠𝑖𝑛</m:t>
                            </m:r>
                            <m:d>
                              <m:d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num>
                          <m:den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时，理论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FOV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为负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度到正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度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F24060A-4BF1-4617-9A07-92DAF5C1A1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84517" y="1306194"/>
                <a:ext cx="11022965" cy="4799966"/>
              </a:xfrm>
              <a:blipFill>
                <a:blip r:embed="rId2"/>
                <a:stretch>
                  <a:fillRect l="-996" t="-2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05272FBA-B34F-42CE-8809-1A5DD420E0FD}"/>
              </a:ext>
            </a:extLst>
          </p:cNvPr>
          <p:cNvSpPr/>
          <p:nvPr/>
        </p:nvSpPr>
        <p:spPr>
          <a:xfrm>
            <a:off x="1107440" y="2286000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8CF6C2E-2D21-4A22-96D1-39E25254BD75}"/>
              </a:ext>
            </a:extLst>
          </p:cNvPr>
          <p:cNvSpPr/>
          <p:nvPr/>
        </p:nvSpPr>
        <p:spPr>
          <a:xfrm rot="16722631">
            <a:off x="1696720" y="2834640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8D82A4-DE9C-4F2B-82BA-3EEFD4AD97E9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>
            <a:off x="1782553" y="2887284"/>
            <a:ext cx="584727" cy="5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C3F3B2E-EEA0-4F0C-8F4D-F104F9891199}"/>
              </a:ext>
            </a:extLst>
          </p:cNvPr>
          <p:cNvCxnSpPr>
            <a:cxnSpLocks/>
          </p:cNvCxnSpPr>
          <p:nvPr/>
        </p:nvCxnSpPr>
        <p:spPr>
          <a:xfrm flipV="1">
            <a:off x="1782553" y="2355713"/>
            <a:ext cx="208807" cy="5003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A0942619-317C-43EE-8B6A-0E301428DC2B}"/>
              </a:ext>
            </a:extLst>
          </p:cNvPr>
          <p:cNvCxnSpPr/>
          <p:nvPr/>
        </p:nvCxnSpPr>
        <p:spPr>
          <a:xfrm rot="16200000" flipV="1">
            <a:off x="1843711" y="2649155"/>
            <a:ext cx="274450" cy="187960"/>
          </a:xfrm>
          <a:prstGeom prst="curvedConnector3">
            <a:avLst>
              <a:gd name="adj1" fmla="val 9812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744AF2B-48C6-485F-9C78-ECE5AA17D67E}"/>
                  </a:ext>
                </a:extLst>
              </p:cNvPr>
              <p:cNvSpPr txBox="1"/>
              <p:nvPr/>
            </p:nvSpPr>
            <p:spPr>
              <a:xfrm>
                <a:off x="2087901" y="2748083"/>
                <a:ext cx="1706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744AF2B-48C6-485F-9C78-ECE5AA17D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901" y="2748083"/>
                <a:ext cx="17068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>
            <a:extLst>
              <a:ext uri="{FF2B5EF4-FFF2-40B4-BE49-F238E27FC236}">
                <a16:creationId xmlns:a16="http://schemas.microsoft.com/office/drawing/2014/main" id="{EB1F213A-311B-4CA6-9330-77C41BF9EDEF}"/>
              </a:ext>
            </a:extLst>
          </p:cNvPr>
          <p:cNvSpPr/>
          <p:nvPr/>
        </p:nvSpPr>
        <p:spPr>
          <a:xfrm>
            <a:off x="4300040" y="2226204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796733B-D4F8-447B-B137-ECBC56C0DE01}"/>
              </a:ext>
            </a:extLst>
          </p:cNvPr>
          <p:cNvSpPr/>
          <p:nvPr/>
        </p:nvSpPr>
        <p:spPr>
          <a:xfrm rot="16722631">
            <a:off x="4889320" y="2774844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3B60D07-ED0C-47D0-97E0-0DAA69BA94D6}"/>
              </a:ext>
            </a:extLst>
          </p:cNvPr>
          <p:cNvCxnSpPr>
            <a:cxnSpLocks/>
            <a:stCxn id="19" idx="4"/>
            <a:endCxn id="18" idx="6"/>
          </p:cNvCxnSpPr>
          <p:nvPr/>
        </p:nvCxnSpPr>
        <p:spPr>
          <a:xfrm>
            <a:off x="4975153" y="2827488"/>
            <a:ext cx="584727" cy="5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A0782AF-EB1B-47A9-9BF7-2BECC653056A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936115" y="2780393"/>
            <a:ext cx="255589" cy="628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2D7CDC8E-25F4-4D36-869F-A1155B020E0E}"/>
              </a:ext>
            </a:extLst>
          </p:cNvPr>
          <p:cNvCxnSpPr>
            <a:cxnSpLocks/>
          </p:cNvCxnSpPr>
          <p:nvPr/>
        </p:nvCxnSpPr>
        <p:spPr>
          <a:xfrm rot="5400000">
            <a:off x="5043279" y="2893177"/>
            <a:ext cx="296851" cy="151624"/>
          </a:xfrm>
          <a:prstGeom prst="curvedConnector3">
            <a:avLst>
              <a:gd name="adj1" fmla="val 773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BC6F7A-ABB6-4496-BCBD-8FCA3B9DC537}"/>
                  </a:ext>
                </a:extLst>
              </p:cNvPr>
              <p:cNvSpPr txBox="1"/>
              <p:nvPr/>
            </p:nvSpPr>
            <p:spPr>
              <a:xfrm>
                <a:off x="5559880" y="2812117"/>
                <a:ext cx="1706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BC6F7A-ABB6-4496-BCBD-8FCA3B9DC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880" y="2812117"/>
                <a:ext cx="170688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 32">
            <a:extLst>
              <a:ext uri="{FF2B5EF4-FFF2-40B4-BE49-F238E27FC236}">
                <a16:creationId xmlns:a16="http://schemas.microsoft.com/office/drawing/2014/main" id="{16EF9766-3F06-4823-AB9D-783E0EEF3A51}"/>
              </a:ext>
            </a:extLst>
          </p:cNvPr>
          <p:cNvSpPr/>
          <p:nvPr/>
        </p:nvSpPr>
        <p:spPr>
          <a:xfrm>
            <a:off x="7559123" y="2141023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45FA0A7-185E-4D25-9887-EA3843720CF5}"/>
              </a:ext>
            </a:extLst>
          </p:cNvPr>
          <p:cNvSpPr/>
          <p:nvPr/>
        </p:nvSpPr>
        <p:spPr>
          <a:xfrm rot="16722631">
            <a:off x="8148403" y="2689663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9ABA8D3-F7A9-4690-90D5-277C9CEF65AA}"/>
              </a:ext>
            </a:extLst>
          </p:cNvPr>
          <p:cNvCxnSpPr>
            <a:cxnSpLocks/>
            <a:stCxn id="34" idx="4"/>
            <a:endCxn id="33" idx="6"/>
          </p:cNvCxnSpPr>
          <p:nvPr/>
        </p:nvCxnSpPr>
        <p:spPr>
          <a:xfrm>
            <a:off x="8234236" y="2742307"/>
            <a:ext cx="584727" cy="5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8F0929E-8984-407B-82A7-F6C984679937}"/>
              </a:ext>
            </a:extLst>
          </p:cNvPr>
          <p:cNvCxnSpPr>
            <a:cxnSpLocks/>
            <a:stCxn id="34" idx="6"/>
            <a:endCxn id="33" idx="3"/>
          </p:cNvCxnSpPr>
          <p:nvPr/>
        </p:nvCxnSpPr>
        <p:spPr>
          <a:xfrm flipH="1">
            <a:off x="7743622" y="2695212"/>
            <a:ext cx="451576" cy="482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F766381E-7F1B-4F8E-9BED-3EC6A4E3BCB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45332" y="2735381"/>
            <a:ext cx="681270" cy="350415"/>
          </a:xfrm>
          <a:prstGeom prst="curvedConnector3">
            <a:avLst>
              <a:gd name="adj1" fmla="val 78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9D1084E-5E45-46BB-B02B-1F2466BC1534}"/>
                  </a:ext>
                </a:extLst>
              </p:cNvPr>
              <p:cNvSpPr txBox="1"/>
              <p:nvPr/>
            </p:nvSpPr>
            <p:spPr>
              <a:xfrm>
                <a:off x="8818963" y="2726936"/>
                <a:ext cx="1706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9D1084E-5E45-46BB-B02B-1F2466BC1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963" y="2726936"/>
                <a:ext cx="170688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93390508-240F-46F2-A865-AD2FCC164A0D}"/>
              </a:ext>
            </a:extLst>
          </p:cNvPr>
          <p:cNvCxnSpPr>
            <a:cxnSpLocks/>
          </p:cNvCxnSpPr>
          <p:nvPr/>
        </p:nvCxnSpPr>
        <p:spPr>
          <a:xfrm rot="5400000">
            <a:off x="7781011" y="2589819"/>
            <a:ext cx="511908" cy="201460"/>
          </a:xfrm>
          <a:prstGeom prst="curvedConnector3">
            <a:avLst>
              <a:gd name="adj1" fmla="val 3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95FC2A9E-DEB8-420B-940E-E6DE2F6A765A}"/>
              </a:ext>
            </a:extLst>
          </p:cNvPr>
          <p:cNvCxnSpPr>
            <a:cxnSpLocks/>
          </p:cNvCxnSpPr>
          <p:nvPr/>
        </p:nvCxnSpPr>
        <p:spPr>
          <a:xfrm rot="10800000">
            <a:off x="8137696" y="2434596"/>
            <a:ext cx="388909" cy="292343"/>
          </a:xfrm>
          <a:prstGeom prst="curvedConnector3">
            <a:avLst>
              <a:gd name="adj1" fmla="val 1342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6388CCF8-F592-4594-93C7-6932C6473994}"/>
              </a:ext>
            </a:extLst>
          </p:cNvPr>
          <p:cNvSpPr txBox="1"/>
          <p:nvPr/>
        </p:nvSpPr>
        <p:spPr>
          <a:xfrm>
            <a:off x="8202071" y="2154931"/>
            <a:ext cx="28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C5CF308-3B04-4702-9A4A-DC467A10D108}"/>
              </a:ext>
            </a:extLst>
          </p:cNvPr>
          <p:cNvSpPr txBox="1"/>
          <p:nvPr/>
        </p:nvSpPr>
        <p:spPr>
          <a:xfrm>
            <a:off x="8202071" y="2988102"/>
            <a:ext cx="28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EC03F75-0288-442B-8E14-612447B0BA1E}"/>
              </a:ext>
            </a:extLst>
          </p:cNvPr>
          <p:cNvSpPr/>
          <p:nvPr/>
        </p:nvSpPr>
        <p:spPr>
          <a:xfrm>
            <a:off x="9010073" y="5521326"/>
            <a:ext cx="426720" cy="43688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5FA7D42-9E19-410B-AA81-6FFF9BDE293C}"/>
              </a:ext>
            </a:extLst>
          </p:cNvPr>
          <p:cNvCxnSpPr>
            <a:cxnSpLocks/>
          </p:cNvCxnSpPr>
          <p:nvPr/>
        </p:nvCxnSpPr>
        <p:spPr>
          <a:xfrm flipV="1">
            <a:off x="9223433" y="4197993"/>
            <a:ext cx="2013527" cy="15617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D149EAAF-A9E4-4E35-A754-BA27015422AB}"/>
              </a:ext>
            </a:extLst>
          </p:cNvPr>
          <p:cNvCxnSpPr>
            <a:cxnSpLocks/>
          </p:cNvCxnSpPr>
          <p:nvPr/>
        </p:nvCxnSpPr>
        <p:spPr>
          <a:xfrm flipH="1" flipV="1">
            <a:off x="7397559" y="4197993"/>
            <a:ext cx="1859281" cy="15617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弧形 93">
            <a:extLst>
              <a:ext uri="{FF2B5EF4-FFF2-40B4-BE49-F238E27FC236}">
                <a16:creationId xmlns:a16="http://schemas.microsoft.com/office/drawing/2014/main" id="{B4E7AFF2-ED95-4288-A39D-4C22664A5B33}"/>
              </a:ext>
            </a:extLst>
          </p:cNvPr>
          <p:cNvSpPr/>
          <p:nvPr/>
        </p:nvSpPr>
        <p:spPr>
          <a:xfrm rot="19260640">
            <a:off x="7673838" y="4757512"/>
            <a:ext cx="2841083" cy="2299788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A592264-52DF-4DD1-83BA-CD4393336A59}"/>
              </a:ext>
            </a:extLst>
          </p:cNvPr>
          <p:cNvSpPr txBox="1"/>
          <p:nvPr/>
        </p:nvSpPr>
        <p:spPr>
          <a:xfrm>
            <a:off x="8944573" y="427077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4AE10-B922-4CCB-9996-99249C32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相位差法的适用范围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B2B697-7281-44D6-833C-C4C345E02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274" y="1275715"/>
            <a:ext cx="11429366" cy="12439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若在</a:t>
            </a:r>
            <a:r>
              <a:rPr lang="en-US" altLang="zh-CN" sz="2800" dirty="0"/>
              <a:t>1D FFT</a:t>
            </a:r>
            <a:r>
              <a:rPr lang="zh-CN" altLang="en-US" sz="2800" dirty="0"/>
              <a:t>的结果上面取相位，然后做相位差，则要求在目标距离域只能有一个物体。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12E3109-5A35-46D9-9032-BEACF7197825}"/>
              </a:ext>
            </a:extLst>
          </p:cNvPr>
          <p:cNvCxnSpPr>
            <a:cxnSpLocks/>
          </p:cNvCxnSpPr>
          <p:nvPr/>
        </p:nvCxnSpPr>
        <p:spPr>
          <a:xfrm>
            <a:off x="1270000" y="3921760"/>
            <a:ext cx="19202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9AE7726-A979-42AB-BF41-0DBCBEE7CCD9}"/>
              </a:ext>
            </a:extLst>
          </p:cNvPr>
          <p:cNvCxnSpPr>
            <a:cxnSpLocks/>
          </p:cNvCxnSpPr>
          <p:nvPr/>
        </p:nvCxnSpPr>
        <p:spPr>
          <a:xfrm flipV="1">
            <a:off x="1270000" y="2641600"/>
            <a:ext cx="0" cy="128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73506AA-9B02-40DA-950C-C42C0716C947}"/>
              </a:ext>
            </a:extLst>
          </p:cNvPr>
          <p:cNvCxnSpPr/>
          <p:nvPr/>
        </p:nvCxnSpPr>
        <p:spPr>
          <a:xfrm flipV="1">
            <a:off x="1270000" y="2834640"/>
            <a:ext cx="1270000" cy="1087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54F14F1-36E3-488D-AE5A-1EE102887311}"/>
              </a:ext>
            </a:extLst>
          </p:cNvPr>
          <p:cNvCxnSpPr>
            <a:cxnSpLocks/>
          </p:cNvCxnSpPr>
          <p:nvPr/>
        </p:nvCxnSpPr>
        <p:spPr>
          <a:xfrm>
            <a:off x="1270000" y="5791200"/>
            <a:ext cx="19202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68069DA-4C9B-4F25-AC85-D33C563B07EB}"/>
              </a:ext>
            </a:extLst>
          </p:cNvPr>
          <p:cNvCxnSpPr>
            <a:cxnSpLocks/>
          </p:cNvCxnSpPr>
          <p:nvPr/>
        </p:nvCxnSpPr>
        <p:spPr>
          <a:xfrm flipV="1">
            <a:off x="1270000" y="4511040"/>
            <a:ext cx="0" cy="128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4D4D0C5-28E8-4A29-ABF7-228D206278BA}"/>
              </a:ext>
            </a:extLst>
          </p:cNvPr>
          <p:cNvCxnSpPr/>
          <p:nvPr/>
        </p:nvCxnSpPr>
        <p:spPr>
          <a:xfrm flipV="1">
            <a:off x="1270000" y="4704080"/>
            <a:ext cx="1270000" cy="1087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7E2B03E-19D8-453B-A47B-311307D0FA8C}"/>
              </a:ext>
            </a:extLst>
          </p:cNvPr>
          <p:cNvSpPr txBox="1"/>
          <p:nvPr/>
        </p:nvSpPr>
        <p:spPr>
          <a:xfrm>
            <a:off x="442594" y="3281680"/>
            <a:ext cx="68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28FAE3-00EA-46F6-8206-736F3DC9211A}"/>
              </a:ext>
            </a:extLst>
          </p:cNvPr>
          <p:cNvSpPr txBox="1"/>
          <p:nvPr/>
        </p:nvSpPr>
        <p:spPr>
          <a:xfrm>
            <a:off x="442594" y="5047585"/>
            <a:ext cx="68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A197146-D9F9-47EB-A347-B4E89CF9E4FD}"/>
              </a:ext>
            </a:extLst>
          </p:cNvPr>
          <p:cNvCxnSpPr>
            <a:cxnSpLocks/>
          </p:cNvCxnSpPr>
          <p:nvPr/>
        </p:nvCxnSpPr>
        <p:spPr>
          <a:xfrm>
            <a:off x="4795520" y="3845574"/>
            <a:ext cx="19202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D353E01-9D5B-4E58-B44B-BB246D471A8E}"/>
              </a:ext>
            </a:extLst>
          </p:cNvPr>
          <p:cNvCxnSpPr>
            <a:cxnSpLocks/>
          </p:cNvCxnSpPr>
          <p:nvPr/>
        </p:nvCxnSpPr>
        <p:spPr>
          <a:xfrm flipV="1">
            <a:off x="4795520" y="2565414"/>
            <a:ext cx="0" cy="128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B312424-6DD9-40FA-9482-599863BF0A31}"/>
              </a:ext>
            </a:extLst>
          </p:cNvPr>
          <p:cNvSpPr/>
          <p:nvPr/>
        </p:nvSpPr>
        <p:spPr>
          <a:xfrm>
            <a:off x="4785360" y="2992105"/>
            <a:ext cx="1381760" cy="873789"/>
          </a:xfrm>
          <a:custGeom>
            <a:avLst/>
            <a:gdLst>
              <a:gd name="connsiteX0" fmla="*/ 0 w 1381760"/>
              <a:gd name="connsiteY0" fmla="*/ 853469 h 912823"/>
              <a:gd name="connsiteX1" fmla="*/ 497840 w 1381760"/>
              <a:gd name="connsiteY1" fmla="*/ 822989 h 912823"/>
              <a:gd name="connsiteX2" fmla="*/ 690880 w 1381760"/>
              <a:gd name="connsiteY2" fmla="*/ 29 h 912823"/>
              <a:gd name="connsiteX3" fmla="*/ 822960 w 1381760"/>
              <a:gd name="connsiteY3" fmla="*/ 792509 h 912823"/>
              <a:gd name="connsiteX4" fmla="*/ 1381760 w 1381760"/>
              <a:gd name="connsiteY4" fmla="*/ 822989 h 91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760" h="912823">
                <a:moveTo>
                  <a:pt x="0" y="853469"/>
                </a:moveTo>
                <a:cubicBezTo>
                  <a:pt x="191346" y="909349"/>
                  <a:pt x="382693" y="965229"/>
                  <a:pt x="497840" y="822989"/>
                </a:cubicBezTo>
                <a:cubicBezTo>
                  <a:pt x="612987" y="680749"/>
                  <a:pt x="636693" y="5109"/>
                  <a:pt x="690880" y="29"/>
                </a:cubicBezTo>
                <a:cubicBezTo>
                  <a:pt x="745067" y="-5051"/>
                  <a:pt x="707813" y="655349"/>
                  <a:pt x="822960" y="792509"/>
                </a:cubicBezTo>
                <a:cubicBezTo>
                  <a:pt x="938107" y="929669"/>
                  <a:pt x="1159933" y="876329"/>
                  <a:pt x="1381760" y="8229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4540863-2E2F-4652-BAA9-005D83CD3C94}"/>
              </a:ext>
            </a:extLst>
          </p:cNvPr>
          <p:cNvCxnSpPr>
            <a:cxnSpLocks/>
          </p:cNvCxnSpPr>
          <p:nvPr/>
        </p:nvCxnSpPr>
        <p:spPr>
          <a:xfrm>
            <a:off x="4795520" y="5770880"/>
            <a:ext cx="19202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702D13F-4909-4497-9414-7F6F42DEF6BE}"/>
              </a:ext>
            </a:extLst>
          </p:cNvPr>
          <p:cNvCxnSpPr>
            <a:cxnSpLocks/>
          </p:cNvCxnSpPr>
          <p:nvPr/>
        </p:nvCxnSpPr>
        <p:spPr>
          <a:xfrm flipV="1">
            <a:off x="4795520" y="4490720"/>
            <a:ext cx="0" cy="128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7DB94B90-832A-460C-AE07-30418F10DBF3}"/>
              </a:ext>
            </a:extLst>
          </p:cNvPr>
          <p:cNvSpPr/>
          <p:nvPr/>
        </p:nvSpPr>
        <p:spPr>
          <a:xfrm>
            <a:off x="4785360" y="4917411"/>
            <a:ext cx="1381760" cy="873789"/>
          </a:xfrm>
          <a:custGeom>
            <a:avLst/>
            <a:gdLst>
              <a:gd name="connsiteX0" fmla="*/ 0 w 1381760"/>
              <a:gd name="connsiteY0" fmla="*/ 853469 h 912823"/>
              <a:gd name="connsiteX1" fmla="*/ 497840 w 1381760"/>
              <a:gd name="connsiteY1" fmla="*/ 822989 h 912823"/>
              <a:gd name="connsiteX2" fmla="*/ 690880 w 1381760"/>
              <a:gd name="connsiteY2" fmla="*/ 29 h 912823"/>
              <a:gd name="connsiteX3" fmla="*/ 822960 w 1381760"/>
              <a:gd name="connsiteY3" fmla="*/ 792509 h 912823"/>
              <a:gd name="connsiteX4" fmla="*/ 1381760 w 1381760"/>
              <a:gd name="connsiteY4" fmla="*/ 822989 h 91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760" h="912823">
                <a:moveTo>
                  <a:pt x="0" y="853469"/>
                </a:moveTo>
                <a:cubicBezTo>
                  <a:pt x="191346" y="909349"/>
                  <a:pt x="382693" y="965229"/>
                  <a:pt x="497840" y="822989"/>
                </a:cubicBezTo>
                <a:cubicBezTo>
                  <a:pt x="612987" y="680749"/>
                  <a:pt x="636693" y="5109"/>
                  <a:pt x="690880" y="29"/>
                </a:cubicBezTo>
                <a:cubicBezTo>
                  <a:pt x="745067" y="-5051"/>
                  <a:pt x="707813" y="655349"/>
                  <a:pt x="822960" y="792509"/>
                </a:cubicBezTo>
                <a:cubicBezTo>
                  <a:pt x="938107" y="929669"/>
                  <a:pt x="1159933" y="876329"/>
                  <a:pt x="1381760" y="8229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70518C82-6C3E-4335-B8CF-46DEF58171CD}"/>
              </a:ext>
            </a:extLst>
          </p:cNvPr>
          <p:cNvSpPr/>
          <p:nvPr/>
        </p:nvSpPr>
        <p:spPr>
          <a:xfrm>
            <a:off x="3454400" y="4043680"/>
            <a:ext cx="1036320" cy="2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E14A5CB-E57B-4230-8A84-F3CF10DBCDF9}"/>
              </a:ext>
            </a:extLst>
          </p:cNvPr>
          <p:cNvSpPr txBox="1"/>
          <p:nvPr/>
        </p:nvSpPr>
        <p:spPr>
          <a:xfrm>
            <a:off x="3697116" y="3681790"/>
            <a:ext cx="5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FFT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27E65C3-07F3-4B0A-8F05-F5DFF78BDD7A}"/>
              </a:ext>
            </a:extLst>
          </p:cNvPr>
          <p:cNvSpPr/>
          <p:nvPr/>
        </p:nvSpPr>
        <p:spPr>
          <a:xfrm>
            <a:off x="7670801" y="2707640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1AF25BE-8502-4EF9-8E8F-186867E87255}"/>
              </a:ext>
            </a:extLst>
          </p:cNvPr>
          <p:cNvSpPr/>
          <p:nvPr/>
        </p:nvSpPr>
        <p:spPr>
          <a:xfrm rot="16722631">
            <a:off x="8260081" y="3256280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EB1CC5F-9DC8-4428-A37C-B26BB98FA751}"/>
              </a:ext>
            </a:extLst>
          </p:cNvPr>
          <p:cNvCxnSpPr>
            <a:cxnSpLocks/>
            <a:stCxn id="36" idx="4"/>
            <a:endCxn id="35" idx="6"/>
          </p:cNvCxnSpPr>
          <p:nvPr/>
        </p:nvCxnSpPr>
        <p:spPr>
          <a:xfrm>
            <a:off x="8345914" y="3308924"/>
            <a:ext cx="584727" cy="5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97F37076-90F7-4AFC-8CB6-A82F6F51EAC0}"/>
              </a:ext>
            </a:extLst>
          </p:cNvPr>
          <p:cNvSpPr/>
          <p:nvPr/>
        </p:nvSpPr>
        <p:spPr>
          <a:xfrm>
            <a:off x="7823748" y="4666948"/>
            <a:ext cx="1259840" cy="1214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61BC2D7-1B2F-4E37-A09A-53C53185624D}"/>
              </a:ext>
            </a:extLst>
          </p:cNvPr>
          <p:cNvSpPr/>
          <p:nvPr/>
        </p:nvSpPr>
        <p:spPr>
          <a:xfrm rot="16722631">
            <a:off x="8361680" y="5186680"/>
            <a:ext cx="8128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CAD0C87-712E-44B8-B97F-D764FC11E240}"/>
              </a:ext>
            </a:extLst>
          </p:cNvPr>
          <p:cNvCxnSpPr>
            <a:cxnSpLocks/>
          </p:cNvCxnSpPr>
          <p:nvPr/>
        </p:nvCxnSpPr>
        <p:spPr>
          <a:xfrm flipV="1">
            <a:off x="8408475" y="4748878"/>
            <a:ext cx="246116" cy="494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956B80B6-D4C4-4BFF-A6A5-01AF7D483DF6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flipV="1">
            <a:off x="5476240" y="2707640"/>
            <a:ext cx="2824481" cy="284493"/>
          </a:xfrm>
          <a:prstGeom prst="curvedConnector4">
            <a:avLst>
              <a:gd name="adj1" fmla="val -1438"/>
              <a:gd name="adj2" fmla="val 3089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BF535D1E-2706-4FAB-BBC1-8A4BD3A60038}"/>
              </a:ext>
            </a:extLst>
          </p:cNvPr>
          <p:cNvCxnSpPr>
            <a:cxnSpLocks/>
          </p:cNvCxnSpPr>
          <p:nvPr/>
        </p:nvCxnSpPr>
        <p:spPr>
          <a:xfrm flipV="1">
            <a:off x="5486399" y="4637118"/>
            <a:ext cx="2824481" cy="284493"/>
          </a:xfrm>
          <a:prstGeom prst="curvedConnector4">
            <a:avLst>
              <a:gd name="adj1" fmla="val -1438"/>
              <a:gd name="adj2" fmla="val 30891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41D1F883-0A35-4CF8-B925-FCB1AACF806B}"/>
              </a:ext>
            </a:extLst>
          </p:cNvPr>
          <p:cNvSpPr txBox="1"/>
          <p:nvPr/>
        </p:nvSpPr>
        <p:spPr>
          <a:xfrm>
            <a:off x="6355081" y="3445293"/>
            <a:ext cx="112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Range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E8A3DB6-596E-4F67-B12B-B554D1E7D599}"/>
              </a:ext>
            </a:extLst>
          </p:cNvPr>
          <p:cNvSpPr txBox="1"/>
          <p:nvPr/>
        </p:nvSpPr>
        <p:spPr>
          <a:xfrm>
            <a:off x="6406428" y="5323503"/>
            <a:ext cx="112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Range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10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 animBg="1"/>
      <p:bldP spid="28" grpId="0" animBg="1"/>
      <p:bldP spid="29" grpId="0" animBg="1"/>
      <p:bldP spid="30" grpId="0"/>
      <p:bldP spid="35" grpId="0" animBg="1"/>
      <p:bldP spid="36" grpId="0" animBg="1"/>
      <p:bldP spid="40" grpId="0" animBg="1"/>
      <p:bldP spid="41" grpId="0" animBg="1"/>
      <p:bldP spid="57" grpId="0"/>
      <p:bldP spid="5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3626</TotalTime>
  <Words>2730</Words>
  <Application>Microsoft Office PowerPoint</Application>
  <PresentationFormat>宽屏</PresentationFormat>
  <Paragraphs>537</Paragraphs>
  <Slides>56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等线</vt:lpstr>
      <vt:lpstr>等线 Light</vt:lpstr>
      <vt:lpstr>黑体</vt:lpstr>
      <vt:lpstr>华文宋体</vt:lpstr>
      <vt:lpstr>华文中宋</vt:lpstr>
      <vt:lpstr>宋体</vt:lpstr>
      <vt:lpstr>Arial</vt:lpstr>
      <vt:lpstr>Cambria Math</vt:lpstr>
      <vt:lpstr>Times New Roman</vt:lpstr>
      <vt:lpstr>Office 主题​​</vt:lpstr>
      <vt:lpstr>PowerPoint 演示文稿</vt:lpstr>
      <vt:lpstr>前情回顾</vt:lpstr>
      <vt:lpstr>前情回顾</vt:lpstr>
      <vt:lpstr>PowerPoint 演示文稿</vt:lpstr>
      <vt:lpstr>测角原理与实验</vt:lpstr>
      <vt:lpstr>测角基本原理</vt:lpstr>
      <vt:lpstr>测角的基本原理</vt:lpstr>
      <vt:lpstr>测角的基本原理</vt:lpstr>
      <vt:lpstr>相位差法的适用范围</vt:lpstr>
      <vt:lpstr>相位差法的适用范围</vt:lpstr>
      <vt:lpstr>测角的基本原理</vt:lpstr>
      <vt:lpstr>测角的基本原理</vt:lpstr>
      <vt:lpstr>测角的基本原理</vt:lpstr>
      <vt:lpstr>测角基本原理</vt:lpstr>
      <vt:lpstr>测角基本原理</vt:lpstr>
      <vt:lpstr>测角的基本原理</vt:lpstr>
      <vt:lpstr>测角的基本原理</vt:lpstr>
      <vt:lpstr>测角的基本原理</vt:lpstr>
      <vt:lpstr>测角基本原理</vt:lpstr>
      <vt:lpstr>测角的基本原理</vt:lpstr>
      <vt:lpstr>测角的基本原理</vt:lpstr>
      <vt:lpstr>测角的基本原理</vt:lpstr>
      <vt:lpstr>测角的基本原理</vt:lpstr>
      <vt:lpstr>测角的基本原理</vt:lpstr>
      <vt:lpstr>测角基本原理</vt:lpstr>
      <vt:lpstr>测角基本原理</vt:lpstr>
      <vt:lpstr>角度测量实验 </vt:lpstr>
      <vt:lpstr>角度测量实验</vt:lpstr>
      <vt:lpstr>角度测量实验</vt:lpstr>
      <vt:lpstr>角度测量实验</vt:lpstr>
      <vt:lpstr>角度测量实验</vt:lpstr>
      <vt:lpstr>角度测量实验</vt:lpstr>
      <vt:lpstr>角度测量实验</vt:lpstr>
      <vt:lpstr>角度测量实验</vt:lpstr>
      <vt:lpstr>角度测量实验</vt:lpstr>
      <vt:lpstr>角度测量实验</vt:lpstr>
      <vt:lpstr>角度测量实验</vt:lpstr>
      <vt:lpstr>角度测量实验</vt:lpstr>
      <vt:lpstr>角度测量实验</vt:lpstr>
      <vt:lpstr>角度测量实验</vt:lpstr>
      <vt:lpstr>角度测量实验</vt:lpstr>
      <vt:lpstr>相位与呼吸</vt:lpstr>
      <vt:lpstr>相位与距离变化的对应关系</vt:lpstr>
      <vt:lpstr>相位与距离变化的对应关系</vt:lpstr>
      <vt:lpstr>相位与距离变化的对应关系</vt:lpstr>
      <vt:lpstr>相位与距离变化的对应关系</vt:lpstr>
      <vt:lpstr>相位与距离变化的对应关系</vt:lpstr>
      <vt:lpstr>相位与距离变化的对应关系</vt:lpstr>
      <vt:lpstr>相位与呼吸</vt:lpstr>
      <vt:lpstr>相位与呼吸</vt:lpstr>
      <vt:lpstr>相位与呼吸</vt:lpstr>
      <vt:lpstr>参数设置与总结</vt:lpstr>
      <vt:lpstr>参数设置</vt:lpstr>
      <vt:lpstr>参数设置</vt:lpstr>
      <vt:lpstr>参数设置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舵</dc:creator>
  <cp:lastModifiedBy>张 舵</cp:lastModifiedBy>
  <cp:revision>37</cp:revision>
  <dcterms:created xsi:type="dcterms:W3CDTF">2021-08-06T09:29:42Z</dcterms:created>
  <dcterms:modified xsi:type="dcterms:W3CDTF">2021-08-09T06:50:31Z</dcterms:modified>
</cp:coreProperties>
</file>